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7" r:id="rId9"/>
    <p:sldId id="265" r:id="rId10"/>
    <p:sldId id="266" r:id="rId11"/>
    <p:sldId id="268" r:id="rId12"/>
    <p:sldId id="269" r:id="rId13"/>
    <p:sldId id="275" r:id="rId14"/>
    <p:sldId id="270" r:id="rId15"/>
    <p:sldId id="272" r:id="rId16"/>
    <p:sldId id="261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C46"/>
    <a:srgbClr val="8A067C"/>
    <a:srgbClr val="5BB55B"/>
    <a:srgbClr val="5397C5"/>
    <a:srgbClr val="DF5657"/>
    <a:srgbClr val="A87E76"/>
    <a:srgbClr val="AC89CB"/>
    <a:srgbClr val="AE877F"/>
    <a:srgbClr val="AC88CB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0" autoAdjust="0"/>
  </p:normalViewPr>
  <p:slideViewPr>
    <p:cSldViewPr snapToGrid="0" showGuides="1">
      <p:cViewPr varScale="1">
        <p:scale>
          <a:sx n="76" d="100"/>
          <a:sy n="76" d="100"/>
        </p:scale>
        <p:origin x="8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41A91D10-E45C-1400-CBF9-6579CC6560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ABC4DE3-7068-C817-4F87-A54678DB40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D221-20B7-46DD-AF34-622F5C4E66EA}" type="datetimeFigureOut">
              <a:rPr lang="pt-PT" smtClean="0"/>
              <a:t>29/06/2022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EF933AC-5467-238F-BD28-EBA1EA7456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74A1050-6D87-9283-0380-0C91CB385D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E296C-47B5-4B21-B94D-645BF23B4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4176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4T14:44:18.6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 24575,'1'9'0,"0"-1"0,0 1 0,1 0 0,6 16 0,4 25 0,-12-43 0,1 0 0,-2 0 0,1 0 0,-1-1 0,0 1 0,-1 0 0,1 0 0,-1-1 0,-1 1 0,1-1 0,-1 0 0,-5 9 0,-7 17 0,13-27 0,0 0 0,0 0 0,1 0 0,0 0 0,0 1 0,0-1 0,0 0 0,1 1 0,0-1 0,0 0 0,1 1 0,-1-1 0,3 8 0,1 0 0,1 0 0,1 0 0,12 21 0,1 2 0,-14-24 0,0 0 0,-1 1 0,-1-1 0,0 1 0,2 18 0,-7-160 1,2 74-1367,0 29-5460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4T14:44:28.2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0 280 24575,'16'0'0,"0"-1"0,-1-1 0,1 0 0,-1-1 0,1-1 0,-1 0 0,0-1 0,20-10 0,-17 9 0,0 1 0,0 1 0,0 0 0,1 2 0,-1 0 0,1 1 0,-1 0 0,34 5 0,52-3 0,-92-2 0,0-1 0,0 0 0,0 0 0,-1-1 0,1-1 0,18-8 0,-2 0 0,1 1 0,0 2 0,34-7 0,-21 9 0,1 3 0,-1 1 0,73 5 0,-43 0 0,-167 29 0,8-4 0,56-18 0,-47 18 0,62-22 0,-1-1 0,0 0 0,0-1 0,-18 0 0,34-3 0,97-25 0,-69 17 0,-1 1 0,1 1 0,0 1 0,35-2 0,436 7 0,-215 2 0,-261-1 0,1 2 0,-2 0 0,1 2 0,34 11 0,-33-9 0,1 0 0,0-2 0,37 4 0,-9-10 0,-40 0 0,-1 0 0,1 1 0,-1 0 0,1 1 0,0 0 0,-1 1 0,0 0 0,12 5 0,4 3 0,0 0 0,1-1 0,0-2 0,31 4 0,3 1 0,-39-7 0,1-1 0,36 3 0,371-7 0,-198-1 0,-209 2 0,-1 1 0,36 9 0,-34-6 0,0-1 0,26 1 0,-14-2 0,44 8 0,-45-5 0,56 2 0,-26-9 0,-40-1 0,0 2 0,0 0 0,-1 2 0,47 9 0,-34-4 0,0-1 0,1-2 0,-1-1 0,61-5 0,-34 1 0,-55 0 0,0-1 0,-1 0 0,1 0 0,-1-1 0,0 0 0,1-1 0,-1 0 0,-1 0 0,1-1 0,7-5 0,-5 3 0,1 1 0,0 0 0,-1 0 0,1 1 0,16-3 0,-7 4 0,-1 2 0,27 0 0,-27 2 0,-1-1 0,1-1 0,19-5 0,-4 0 0,1 1 0,60-1 0,77 8 0,-59 2 0,810-3 0,-918 0 0,0 0 0,0-1 0,0 0 0,0 0 0,-1 0 0,1 0 0,10-5 0,-14 6 0,-1-1 0,0 0 0,0 1 0,0-1 0,0 0 0,0 0 0,0 1 0,0-1 0,0 0 0,-1 0 0,1 0 0,0 0 0,0 0 0,-1 0 0,1 0 0,-1-1 0,1 1 0,-1 0 0,1 0 0,-1 0 0,0-1 0,0 1 0,1 0 0,-1 0 0,0-1 0,0 1 0,0 0 0,0 0 0,0-1 0,-1 1 0,1 0 0,0 0 0,-1-1 0,1 1 0,-1 0 0,1 0 0,-1 0 0,1 0 0,-1 0 0,0 0 0,1 0 0,-1 0 0,-1-2 0,-5-4 0,1 0 0,-1 0 0,0 0 0,0 1 0,-1 0 0,0 1 0,0-1 0,-17-6 0,-7-8 0,-24-23 0,46 34 0,0 0 0,-1 1 0,0 0 0,0 1 0,0 0 0,-22-9 0,11 9 0,0 1 0,0 0 0,-1 2 0,0 0 0,0 2 0,-32 0 0,32 1 0,1-1 0,-35-8 0,32 5 0,-45-4 0,37 8 0,1 1 0,-1 2 0,0 1 0,-43 10 0,35-6 0,-1-2 0,0-1 0,0-3 0,-51-4 0,0 0 0,-297 3 0,369 2 0,0 0 0,-37 9 0,36-6 0,-1-1 0,-26 1 0,2-6 0,36 0 0,0 1 0,-1 0 0,1 0 0,0 1 0,0 0 0,0 1 0,0 0 0,0 1 0,0 0 0,-16 8 0,16-5 0,-1-1 0,0 0 0,0-1 0,0 0 0,0-1 0,0 0 0,-20 1 0,-6-2 0,-44-3 0,-29 1 0,38 12 0,54-7 0,-41 4 0,-383-7 0,228-4 0,-261 2 0,450 2 0,-1 0 0,-34 9 0,32-5 0,-50 3 0,15-10 0,42 0 0,0 1 0,1 1 0,-1 0 0,-38 9 0,-73 25 0,57-19 0,42-10 0,-59 20 0,76-19 111,6-2-406,-1-1 0,0 0-1,0-1 1,-22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ED759-6010-4A09-A116-A9BAE46BF899}" type="datetimeFigureOut">
              <a:rPr lang="pt-PT" smtClean="0"/>
              <a:t>29/06/2022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96C72-BDF4-43A6-B67A-B4B7961A6C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1341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96C72-BDF4-43A6-B67A-B4B7961A6C8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048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96C72-BDF4-43A6-B67A-B4B7961A6C82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99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96C72-BDF4-43A6-B67A-B4B7961A6C82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8778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98BB1-2172-2FDE-DE77-F5AB4D29E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87CA33-725D-42A4-94CA-E3BEA766F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77BA6EC-8479-9AF1-F2C5-5359BFA7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E894-616E-4B21-A3C2-042EE19EB43A}" type="datetime1">
              <a:rPr lang="pt-PT" smtClean="0"/>
              <a:t>29/06/2022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2B2E420-9CFA-4009-1F64-98270450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F1969E-8E6B-8846-E2CD-1670E0B0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626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CD9245-6C15-FB87-C0CA-9780DC4F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C095CCB-B40B-C924-3DBF-CCC510D1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ADA531-5FB3-B43F-EC97-8AB9B0AE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B7AA-19F6-40F7-B8CB-36AA7192CDC3}" type="datetime1">
              <a:rPr lang="pt-PT" smtClean="0"/>
              <a:t>29/06/2022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C05E783-343F-A7B2-58CB-F69B0774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E0BA422-AB43-3435-3A42-D9586E8F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303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6FAF6B-3F96-7774-EEDF-47B605F5F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FEB68CC-5360-B01B-F5A2-808199C8C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F74CA31-86FC-7797-FA77-029B2C53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EED4-B925-42A5-85AB-66D1857FAC4E}" type="datetime1">
              <a:rPr lang="pt-PT" smtClean="0"/>
              <a:t>29/06/2022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CFF13BD-878B-5A53-AACF-53003BC3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E8D9BF0-6199-0231-37EE-DF41C911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039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CC195-A7EC-F958-EA91-9AC483BB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9A56E1-E570-E605-CFD6-9299A21B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42165CA-113F-5F6B-2ACB-F6E5056A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3F3F-18CF-4F79-8A59-C8A0A9FE3DEB}" type="datetime1">
              <a:rPr lang="pt-PT" smtClean="0"/>
              <a:t>29/06/2022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124E0C-C5DB-45A8-41DB-D91CA24E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542FAEE-F55E-CF22-0BBD-40AAA6E7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20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F9BA4-3246-63A8-BBCC-81AA39B8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40C9DFE-F298-2C00-E5FA-2366E05AE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E14ADB6-84FB-B4C0-02EA-30FD8036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0CB9-4F30-43D0-A2A3-0B8027FACF74}" type="datetime1">
              <a:rPr lang="pt-PT" smtClean="0"/>
              <a:t>29/06/2022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16E8D12-5597-E557-0186-551EE349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8BD540B-16A4-DA19-C831-A8847592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57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137CA-5C71-7B12-650F-FF79DB27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08D352-5E17-1F63-8868-3B9A1DA57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286F35F-D164-A5B4-A289-50686B454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B297B80-CCF4-AAD7-B11C-C4C9FBFF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61B8-7FBD-4C73-82C6-9F9E349E4F7A}" type="datetime1">
              <a:rPr lang="pt-PT" smtClean="0"/>
              <a:t>29/06/2022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BFDF6DB-330F-1152-2216-C46F8EC0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3A9B588-331B-392D-D6A1-23119B24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40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58B7A-AD1B-8D78-C6EF-38C2030E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7340292-A78C-E909-A41B-40A2BBD84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9112FCD-7923-8BD9-E33E-291B7DCD4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973E1EE-21BA-1652-A182-979BA9BCA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2FEFCE4-0AA4-117D-B05A-571AEEE86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A8F8132-9060-CD9B-D1DC-CC201E8A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9C15-8463-4D49-AC3F-F8561ADAC04F}" type="datetime1">
              <a:rPr lang="pt-PT" smtClean="0"/>
              <a:t>29/06/2022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53215E6-6615-06E6-7DF3-5A4768F8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2296B6F-782E-8B71-E794-EE70421F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56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4E043-20B4-923B-26CD-984DBA6E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EEDBABB-F9C1-B514-4163-E3B538C3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FB30-94B2-460A-B718-F614FF961F14}" type="datetime1">
              <a:rPr lang="pt-PT" smtClean="0"/>
              <a:t>29/06/2022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B878428-D78C-7C8C-AF96-8D2DB111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26C663B-CFAF-3D02-1338-6EEF7FB9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411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CA41CFC-9463-A292-2825-D780D253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54C-46CA-4007-8753-D6496F043B7D}" type="datetime1">
              <a:rPr lang="pt-PT" smtClean="0"/>
              <a:t>29/06/2022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B550DD1-C62B-565A-72C6-C26D6BEA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B28B556-37F4-0B3C-5CD5-1D950480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1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D20CA-B643-27BC-7EC8-17432E94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530FE99-BC88-3590-3137-4821CF79C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8BFA3C1-014D-A681-3981-FC7671B7D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07AA4C3-0E0A-2A7F-E315-0D6E7FD0C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3C29-6F29-4489-915D-7708C017FA12}" type="datetime1">
              <a:rPr lang="pt-PT" smtClean="0"/>
              <a:t>29/06/2022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87A531E-5503-AC77-ABDE-3A6B6464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401ABD6-799C-2E1B-496E-980F5AB1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23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AC76D-BD84-1588-8947-82239EED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493F5AD-F520-E529-BFF5-8AC596742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46B514A-83E0-1B33-66B8-018641F07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E887F9A-512F-4C0A-5B9C-CE17A7FF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8679-D28C-49FF-BF7F-5024F700F1C3}" type="datetime1">
              <a:rPr lang="pt-PT" smtClean="0"/>
              <a:t>29/06/2022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FA11AF6-3327-3C38-04E3-BF672E84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49006CC-FCF7-06F1-6BBB-10411AAA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727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C545544-029E-9EA1-464D-FC3F3EE4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4ABC48C-CF54-F80D-7DD6-282CB5911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51C6199-134A-3C02-E0A5-F68C9A298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F81B-9AFE-4E2C-81A9-1D2A0F30EB80}" type="datetime1">
              <a:rPr lang="pt-PT" smtClean="0"/>
              <a:t>29/06/2022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6F094D9-D526-4F2C-147B-EC345277B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7F14A2-BB11-144D-E880-325DE3825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DDD68-1951-49B6-951B-36FD7B5BCC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689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m 25" descr="Uma imagem com texto, interior&#10;&#10;Descrição gerada automaticamente">
            <a:extLst>
              <a:ext uri="{FF2B5EF4-FFF2-40B4-BE49-F238E27FC236}">
                <a16:creationId xmlns:a16="http://schemas.microsoft.com/office/drawing/2014/main" id="{15BC1DE4-264C-A960-ED9C-980CD22E7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73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610724B-BD78-7F2F-51C1-893597341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4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Deep Neural Networks applications in experimental physics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data analysis</a:t>
            </a:r>
            <a:endParaRPr lang="pt-PT" sz="4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9BB735-A8DD-CE07-4FC5-07A50615A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 sz="22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Systematic study of the importance of each of the low-level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taggers used in ATLAS for b-jet tagging in Pb+Pb collisions using a deep neural network</a:t>
            </a:r>
            <a:endParaRPr lang="pt-PT" sz="2200" dirty="0">
              <a:solidFill>
                <a:srgbClr val="FFFFFF"/>
              </a:solidFill>
            </a:endParaRPr>
          </a:p>
          <a:p>
            <a:pPr algn="l"/>
            <a:endParaRPr lang="pt-PT" sz="2200" dirty="0">
              <a:solidFill>
                <a:srgbClr val="FFFFFF"/>
              </a:solidFill>
            </a:endParaRPr>
          </a:p>
        </p:txBody>
      </p:sp>
      <p:sp>
        <p:nvSpPr>
          <p:cNvPr id="30" name="Marcador de Posição do Número do Diapositivo 29">
            <a:extLst>
              <a:ext uri="{FF2B5EF4-FFF2-40B4-BE49-F238E27FC236}">
                <a16:creationId xmlns:a16="http://schemas.microsoft.com/office/drawing/2014/main" id="{719A290D-E56B-F3F3-9CC6-B62D83EC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1</a:t>
            </a:fld>
            <a:endParaRPr lang="pt-PT" dirty="0"/>
          </a:p>
        </p:txBody>
      </p:sp>
      <p:sp>
        <p:nvSpPr>
          <p:cNvPr id="34" name="Marcador de Posição da Data 33">
            <a:extLst>
              <a:ext uri="{FF2B5EF4-FFF2-40B4-BE49-F238E27FC236}">
                <a16:creationId xmlns:a16="http://schemas.microsoft.com/office/drawing/2014/main" id="{16F1ED94-027A-B70F-B5B7-FA5A18AF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028C-8DB3-40FF-828C-AAD3DCF8919E}" type="datetime1">
              <a:rPr lang="pt-PT" smtClean="0"/>
              <a:t>29/06/2022</a:t>
            </a:fld>
            <a:endParaRPr lang="pt-PT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589AA51-4C7A-E1F8-DB23-658F4462EF35}"/>
              </a:ext>
            </a:extLst>
          </p:cNvPr>
          <p:cNvSpPr txBox="1"/>
          <p:nvPr/>
        </p:nvSpPr>
        <p:spPr>
          <a:xfrm>
            <a:off x="835024" y="4822777"/>
            <a:ext cx="711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9C46"/>
                </a:solidFill>
              </a:rPr>
              <a:t>Afonso Azenha</a:t>
            </a:r>
          </a:p>
          <a:p>
            <a:r>
              <a:rPr lang="pt-PT" dirty="0">
                <a:solidFill>
                  <a:srgbClr val="FF9C46"/>
                </a:solidFill>
              </a:rPr>
              <a:t>Supervisor: Prof. Helena Santos (LIP </a:t>
            </a:r>
            <a:r>
              <a:rPr lang="pt-PT" dirty="0" err="1">
                <a:solidFill>
                  <a:srgbClr val="FF9C46"/>
                </a:solidFill>
              </a:rPr>
              <a:t>and</a:t>
            </a:r>
            <a:r>
              <a:rPr lang="pt-PT" dirty="0">
                <a:solidFill>
                  <a:srgbClr val="FF9C46"/>
                </a:solidFill>
              </a:rPr>
              <a:t> FCUL)</a:t>
            </a:r>
          </a:p>
        </p:txBody>
      </p:sp>
    </p:spTree>
    <p:extLst>
      <p:ext uri="{BB962C8B-B14F-4D97-AF65-F5344CB8AC3E}">
        <p14:creationId xmlns:p14="http://schemas.microsoft.com/office/powerpoint/2010/main" val="8104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CE7639-5705-A7F8-FC52-3DE54BCC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Results : Comparison - ROC curves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1AE604F-77F7-68EA-50D3-4337BAC8B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5635"/>
            <a:ext cx="5455917" cy="36418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B2218FE0-15E7-67E0-F4EC-3B3A38332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485638"/>
            <a:ext cx="5455917" cy="3641823"/>
          </a:xfrm>
          <a:prstGeom prst="rect">
            <a:avLst/>
          </a:prstGeom>
          <a:ln>
            <a:noFill/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3DF9229-77F7-5F14-006D-DDE53260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6/29/2022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F6B0644-82B4-299B-2BCD-97CCB530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5A88E2A-4BC8-602F-F042-E89BBBB587DC}"/>
              </a:ext>
            </a:extLst>
          </p:cNvPr>
          <p:cNvSpPr/>
          <p:nvPr/>
        </p:nvSpPr>
        <p:spPr>
          <a:xfrm>
            <a:off x="320040" y="485635"/>
            <a:ext cx="5486407" cy="3657600"/>
          </a:xfrm>
          <a:custGeom>
            <a:avLst/>
            <a:gdLst>
              <a:gd name="connsiteX0" fmla="*/ 0 w 5486407"/>
              <a:gd name="connsiteY0" fmla="*/ 0 h 3657600"/>
              <a:gd name="connsiteX1" fmla="*/ 576073 w 5486407"/>
              <a:gd name="connsiteY1" fmla="*/ 0 h 3657600"/>
              <a:gd name="connsiteX2" fmla="*/ 1371602 w 5486407"/>
              <a:gd name="connsiteY2" fmla="*/ 0 h 3657600"/>
              <a:gd name="connsiteX3" fmla="*/ 2002539 w 5486407"/>
              <a:gd name="connsiteY3" fmla="*/ 0 h 3657600"/>
              <a:gd name="connsiteX4" fmla="*/ 2798068 w 5486407"/>
              <a:gd name="connsiteY4" fmla="*/ 0 h 3657600"/>
              <a:gd name="connsiteX5" fmla="*/ 3483868 w 5486407"/>
              <a:gd name="connsiteY5" fmla="*/ 0 h 3657600"/>
              <a:gd name="connsiteX6" fmla="*/ 4114805 w 5486407"/>
              <a:gd name="connsiteY6" fmla="*/ 0 h 3657600"/>
              <a:gd name="connsiteX7" fmla="*/ 4855470 w 5486407"/>
              <a:gd name="connsiteY7" fmla="*/ 0 h 3657600"/>
              <a:gd name="connsiteX8" fmla="*/ 5486407 w 5486407"/>
              <a:gd name="connsiteY8" fmla="*/ 0 h 3657600"/>
              <a:gd name="connsiteX9" fmla="*/ 5486407 w 5486407"/>
              <a:gd name="connsiteY9" fmla="*/ 682752 h 3657600"/>
              <a:gd name="connsiteX10" fmla="*/ 5486407 w 5486407"/>
              <a:gd name="connsiteY10" fmla="*/ 1182624 h 3657600"/>
              <a:gd name="connsiteX11" fmla="*/ 5486407 w 5486407"/>
              <a:gd name="connsiteY11" fmla="*/ 1865376 h 3657600"/>
              <a:gd name="connsiteX12" fmla="*/ 5486407 w 5486407"/>
              <a:gd name="connsiteY12" fmla="*/ 2401824 h 3657600"/>
              <a:gd name="connsiteX13" fmla="*/ 5486407 w 5486407"/>
              <a:gd name="connsiteY13" fmla="*/ 2938272 h 3657600"/>
              <a:gd name="connsiteX14" fmla="*/ 5486407 w 5486407"/>
              <a:gd name="connsiteY14" fmla="*/ 3657600 h 3657600"/>
              <a:gd name="connsiteX15" fmla="*/ 4855470 w 5486407"/>
              <a:gd name="connsiteY15" fmla="*/ 3657600 h 3657600"/>
              <a:gd name="connsiteX16" fmla="*/ 4279397 w 5486407"/>
              <a:gd name="connsiteY16" fmla="*/ 3657600 h 3657600"/>
              <a:gd name="connsiteX17" fmla="*/ 3648461 w 5486407"/>
              <a:gd name="connsiteY17" fmla="*/ 3657600 h 3657600"/>
              <a:gd name="connsiteX18" fmla="*/ 2962660 w 5486407"/>
              <a:gd name="connsiteY18" fmla="*/ 3657600 h 3657600"/>
              <a:gd name="connsiteX19" fmla="*/ 2386587 w 5486407"/>
              <a:gd name="connsiteY19" fmla="*/ 3657600 h 3657600"/>
              <a:gd name="connsiteX20" fmla="*/ 1700786 w 5486407"/>
              <a:gd name="connsiteY20" fmla="*/ 3657600 h 3657600"/>
              <a:gd name="connsiteX21" fmla="*/ 1069849 w 5486407"/>
              <a:gd name="connsiteY21" fmla="*/ 3657600 h 3657600"/>
              <a:gd name="connsiteX22" fmla="*/ 0 w 5486407"/>
              <a:gd name="connsiteY22" fmla="*/ 3657600 h 3657600"/>
              <a:gd name="connsiteX23" fmla="*/ 0 w 5486407"/>
              <a:gd name="connsiteY23" fmla="*/ 3084576 h 3657600"/>
              <a:gd name="connsiteX24" fmla="*/ 0 w 5486407"/>
              <a:gd name="connsiteY24" fmla="*/ 2548128 h 3657600"/>
              <a:gd name="connsiteX25" fmla="*/ 0 w 5486407"/>
              <a:gd name="connsiteY25" fmla="*/ 1865376 h 3657600"/>
              <a:gd name="connsiteX26" fmla="*/ 0 w 5486407"/>
              <a:gd name="connsiteY26" fmla="*/ 1182624 h 3657600"/>
              <a:gd name="connsiteX27" fmla="*/ 0 w 5486407"/>
              <a:gd name="connsiteY2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7" h="3657600" extrusionOk="0">
                <a:moveTo>
                  <a:pt x="0" y="0"/>
                </a:moveTo>
                <a:cubicBezTo>
                  <a:pt x="223964" y="-3624"/>
                  <a:pt x="305107" y="24011"/>
                  <a:pt x="576073" y="0"/>
                </a:cubicBezTo>
                <a:cubicBezTo>
                  <a:pt x="847039" y="-24011"/>
                  <a:pt x="1014354" y="12396"/>
                  <a:pt x="1371602" y="0"/>
                </a:cubicBezTo>
                <a:cubicBezTo>
                  <a:pt x="1728850" y="-12396"/>
                  <a:pt x="1854394" y="18792"/>
                  <a:pt x="2002539" y="0"/>
                </a:cubicBezTo>
                <a:cubicBezTo>
                  <a:pt x="2150684" y="-18792"/>
                  <a:pt x="2430579" y="-23904"/>
                  <a:pt x="2798068" y="0"/>
                </a:cubicBezTo>
                <a:cubicBezTo>
                  <a:pt x="3165557" y="23904"/>
                  <a:pt x="3150680" y="17620"/>
                  <a:pt x="3483868" y="0"/>
                </a:cubicBezTo>
                <a:cubicBezTo>
                  <a:pt x="3817056" y="-17620"/>
                  <a:pt x="3878574" y="2819"/>
                  <a:pt x="4114805" y="0"/>
                </a:cubicBezTo>
                <a:cubicBezTo>
                  <a:pt x="4351036" y="-2819"/>
                  <a:pt x="4517348" y="-29736"/>
                  <a:pt x="4855470" y="0"/>
                </a:cubicBezTo>
                <a:cubicBezTo>
                  <a:pt x="5193593" y="29736"/>
                  <a:pt x="5218070" y="-26216"/>
                  <a:pt x="5486407" y="0"/>
                </a:cubicBezTo>
                <a:cubicBezTo>
                  <a:pt x="5497768" y="308492"/>
                  <a:pt x="5470056" y="495307"/>
                  <a:pt x="5486407" y="682752"/>
                </a:cubicBezTo>
                <a:cubicBezTo>
                  <a:pt x="5502758" y="870197"/>
                  <a:pt x="5496941" y="1076941"/>
                  <a:pt x="5486407" y="1182624"/>
                </a:cubicBezTo>
                <a:cubicBezTo>
                  <a:pt x="5475873" y="1288307"/>
                  <a:pt x="5499962" y="1600929"/>
                  <a:pt x="5486407" y="1865376"/>
                </a:cubicBezTo>
                <a:cubicBezTo>
                  <a:pt x="5472852" y="2129823"/>
                  <a:pt x="5486058" y="2161352"/>
                  <a:pt x="5486407" y="2401824"/>
                </a:cubicBezTo>
                <a:cubicBezTo>
                  <a:pt x="5486756" y="2642296"/>
                  <a:pt x="5507417" y="2683194"/>
                  <a:pt x="5486407" y="2938272"/>
                </a:cubicBezTo>
                <a:cubicBezTo>
                  <a:pt x="5465397" y="3193350"/>
                  <a:pt x="5480551" y="3509022"/>
                  <a:pt x="5486407" y="3657600"/>
                </a:cubicBezTo>
                <a:cubicBezTo>
                  <a:pt x="5350500" y="3671319"/>
                  <a:pt x="4998113" y="3680085"/>
                  <a:pt x="4855470" y="3657600"/>
                </a:cubicBezTo>
                <a:cubicBezTo>
                  <a:pt x="4712827" y="3635115"/>
                  <a:pt x="4443254" y="3648835"/>
                  <a:pt x="4279397" y="3657600"/>
                </a:cubicBezTo>
                <a:cubicBezTo>
                  <a:pt x="4115540" y="3666365"/>
                  <a:pt x="3912177" y="3678020"/>
                  <a:pt x="3648461" y="3657600"/>
                </a:cubicBezTo>
                <a:cubicBezTo>
                  <a:pt x="3384745" y="3637180"/>
                  <a:pt x="3200905" y="3634761"/>
                  <a:pt x="2962660" y="3657600"/>
                </a:cubicBezTo>
                <a:cubicBezTo>
                  <a:pt x="2724415" y="3680439"/>
                  <a:pt x="2555520" y="3679601"/>
                  <a:pt x="2386587" y="3657600"/>
                </a:cubicBezTo>
                <a:cubicBezTo>
                  <a:pt x="2217654" y="3635599"/>
                  <a:pt x="1977295" y="3656016"/>
                  <a:pt x="1700786" y="3657600"/>
                </a:cubicBezTo>
                <a:cubicBezTo>
                  <a:pt x="1424277" y="3659184"/>
                  <a:pt x="1215777" y="3628516"/>
                  <a:pt x="1069849" y="3657600"/>
                </a:cubicBezTo>
                <a:cubicBezTo>
                  <a:pt x="923921" y="3686684"/>
                  <a:pt x="430262" y="3606742"/>
                  <a:pt x="0" y="3657600"/>
                </a:cubicBezTo>
                <a:cubicBezTo>
                  <a:pt x="-11438" y="3538289"/>
                  <a:pt x="-22755" y="3371063"/>
                  <a:pt x="0" y="3084576"/>
                </a:cubicBezTo>
                <a:cubicBezTo>
                  <a:pt x="22755" y="2798089"/>
                  <a:pt x="-18839" y="2756658"/>
                  <a:pt x="0" y="2548128"/>
                </a:cubicBezTo>
                <a:cubicBezTo>
                  <a:pt x="18839" y="2339598"/>
                  <a:pt x="-8912" y="2124633"/>
                  <a:pt x="0" y="1865376"/>
                </a:cubicBezTo>
                <a:cubicBezTo>
                  <a:pt x="8912" y="1606119"/>
                  <a:pt x="-8942" y="1454175"/>
                  <a:pt x="0" y="1182624"/>
                </a:cubicBezTo>
                <a:cubicBezTo>
                  <a:pt x="8942" y="911073"/>
                  <a:pt x="12820" y="44948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32144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AFB48F7-78AF-3BAA-58E9-8AE1E4AC04EB}"/>
              </a:ext>
            </a:extLst>
          </p:cNvPr>
          <p:cNvSpPr/>
          <p:nvPr/>
        </p:nvSpPr>
        <p:spPr>
          <a:xfrm>
            <a:off x="6385554" y="477749"/>
            <a:ext cx="5486407" cy="3657600"/>
          </a:xfrm>
          <a:custGeom>
            <a:avLst/>
            <a:gdLst>
              <a:gd name="connsiteX0" fmla="*/ 0 w 5486407"/>
              <a:gd name="connsiteY0" fmla="*/ 0 h 3657600"/>
              <a:gd name="connsiteX1" fmla="*/ 576073 w 5486407"/>
              <a:gd name="connsiteY1" fmla="*/ 0 h 3657600"/>
              <a:gd name="connsiteX2" fmla="*/ 1371602 w 5486407"/>
              <a:gd name="connsiteY2" fmla="*/ 0 h 3657600"/>
              <a:gd name="connsiteX3" fmla="*/ 2002539 w 5486407"/>
              <a:gd name="connsiteY3" fmla="*/ 0 h 3657600"/>
              <a:gd name="connsiteX4" fmla="*/ 2798068 w 5486407"/>
              <a:gd name="connsiteY4" fmla="*/ 0 h 3657600"/>
              <a:gd name="connsiteX5" fmla="*/ 3483868 w 5486407"/>
              <a:gd name="connsiteY5" fmla="*/ 0 h 3657600"/>
              <a:gd name="connsiteX6" fmla="*/ 4114805 w 5486407"/>
              <a:gd name="connsiteY6" fmla="*/ 0 h 3657600"/>
              <a:gd name="connsiteX7" fmla="*/ 4855470 w 5486407"/>
              <a:gd name="connsiteY7" fmla="*/ 0 h 3657600"/>
              <a:gd name="connsiteX8" fmla="*/ 5486407 w 5486407"/>
              <a:gd name="connsiteY8" fmla="*/ 0 h 3657600"/>
              <a:gd name="connsiteX9" fmla="*/ 5486407 w 5486407"/>
              <a:gd name="connsiteY9" fmla="*/ 682752 h 3657600"/>
              <a:gd name="connsiteX10" fmla="*/ 5486407 w 5486407"/>
              <a:gd name="connsiteY10" fmla="*/ 1182624 h 3657600"/>
              <a:gd name="connsiteX11" fmla="*/ 5486407 w 5486407"/>
              <a:gd name="connsiteY11" fmla="*/ 1865376 h 3657600"/>
              <a:gd name="connsiteX12" fmla="*/ 5486407 w 5486407"/>
              <a:gd name="connsiteY12" fmla="*/ 2401824 h 3657600"/>
              <a:gd name="connsiteX13" fmla="*/ 5486407 w 5486407"/>
              <a:gd name="connsiteY13" fmla="*/ 2938272 h 3657600"/>
              <a:gd name="connsiteX14" fmla="*/ 5486407 w 5486407"/>
              <a:gd name="connsiteY14" fmla="*/ 3657600 h 3657600"/>
              <a:gd name="connsiteX15" fmla="*/ 4855470 w 5486407"/>
              <a:gd name="connsiteY15" fmla="*/ 3657600 h 3657600"/>
              <a:gd name="connsiteX16" fmla="*/ 4279397 w 5486407"/>
              <a:gd name="connsiteY16" fmla="*/ 3657600 h 3657600"/>
              <a:gd name="connsiteX17" fmla="*/ 3648461 w 5486407"/>
              <a:gd name="connsiteY17" fmla="*/ 3657600 h 3657600"/>
              <a:gd name="connsiteX18" fmla="*/ 2962660 w 5486407"/>
              <a:gd name="connsiteY18" fmla="*/ 3657600 h 3657600"/>
              <a:gd name="connsiteX19" fmla="*/ 2386587 w 5486407"/>
              <a:gd name="connsiteY19" fmla="*/ 3657600 h 3657600"/>
              <a:gd name="connsiteX20" fmla="*/ 1700786 w 5486407"/>
              <a:gd name="connsiteY20" fmla="*/ 3657600 h 3657600"/>
              <a:gd name="connsiteX21" fmla="*/ 1069849 w 5486407"/>
              <a:gd name="connsiteY21" fmla="*/ 3657600 h 3657600"/>
              <a:gd name="connsiteX22" fmla="*/ 0 w 5486407"/>
              <a:gd name="connsiteY22" fmla="*/ 3657600 h 3657600"/>
              <a:gd name="connsiteX23" fmla="*/ 0 w 5486407"/>
              <a:gd name="connsiteY23" fmla="*/ 3084576 h 3657600"/>
              <a:gd name="connsiteX24" fmla="*/ 0 w 5486407"/>
              <a:gd name="connsiteY24" fmla="*/ 2548128 h 3657600"/>
              <a:gd name="connsiteX25" fmla="*/ 0 w 5486407"/>
              <a:gd name="connsiteY25" fmla="*/ 1865376 h 3657600"/>
              <a:gd name="connsiteX26" fmla="*/ 0 w 5486407"/>
              <a:gd name="connsiteY26" fmla="*/ 1182624 h 3657600"/>
              <a:gd name="connsiteX27" fmla="*/ 0 w 5486407"/>
              <a:gd name="connsiteY2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7" h="3657600" extrusionOk="0">
                <a:moveTo>
                  <a:pt x="0" y="0"/>
                </a:moveTo>
                <a:cubicBezTo>
                  <a:pt x="223964" y="-3624"/>
                  <a:pt x="305107" y="24011"/>
                  <a:pt x="576073" y="0"/>
                </a:cubicBezTo>
                <a:cubicBezTo>
                  <a:pt x="847039" y="-24011"/>
                  <a:pt x="1014354" y="12396"/>
                  <a:pt x="1371602" y="0"/>
                </a:cubicBezTo>
                <a:cubicBezTo>
                  <a:pt x="1728850" y="-12396"/>
                  <a:pt x="1854394" y="18792"/>
                  <a:pt x="2002539" y="0"/>
                </a:cubicBezTo>
                <a:cubicBezTo>
                  <a:pt x="2150684" y="-18792"/>
                  <a:pt x="2430579" y="-23904"/>
                  <a:pt x="2798068" y="0"/>
                </a:cubicBezTo>
                <a:cubicBezTo>
                  <a:pt x="3165557" y="23904"/>
                  <a:pt x="3150680" y="17620"/>
                  <a:pt x="3483868" y="0"/>
                </a:cubicBezTo>
                <a:cubicBezTo>
                  <a:pt x="3817056" y="-17620"/>
                  <a:pt x="3878574" y="2819"/>
                  <a:pt x="4114805" y="0"/>
                </a:cubicBezTo>
                <a:cubicBezTo>
                  <a:pt x="4351036" y="-2819"/>
                  <a:pt x="4517348" y="-29736"/>
                  <a:pt x="4855470" y="0"/>
                </a:cubicBezTo>
                <a:cubicBezTo>
                  <a:pt x="5193593" y="29736"/>
                  <a:pt x="5218070" y="-26216"/>
                  <a:pt x="5486407" y="0"/>
                </a:cubicBezTo>
                <a:cubicBezTo>
                  <a:pt x="5497768" y="308492"/>
                  <a:pt x="5470056" y="495307"/>
                  <a:pt x="5486407" y="682752"/>
                </a:cubicBezTo>
                <a:cubicBezTo>
                  <a:pt x="5502758" y="870197"/>
                  <a:pt x="5496941" y="1076941"/>
                  <a:pt x="5486407" y="1182624"/>
                </a:cubicBezTo>
                <a:cubicBezTo>
                  <a:pt x="5475873" y="1288307"/>
                  <a:pt x="5499962" y="1600929"/>
                  <a:pt x="5486407" y="1865376"/>
                </a:cubicBezTo>
                <a:cubicBezTo>
                  <a:pt x="5472852" y="2129823"/>
                  <a:pt x="5486058" y="2161352"/>
                  <a:pt x="5486407" y="2401824"/>
                </a:cubicBezTo>
                <a:cubicBezTo>
                  <a:pt x="5486756" y="2642296"/>
                  <a:pt x="5507417" y="2683194"/>
                  <a:pt x="5486407" y="2938272"/>
                </a:cubicBezTo>
                <a:cubicBezTo>
                  <a:pt x="5465397" y="3193350"/>
                  <a:pt x="5480551" y="3509022"/>
                  <a:pt x="5486407" y="3657600"/>
                </a:cubicBezTo>
                <a:cubicBezTo>
                  <a:pt x="5350500" y="3671319"/>
                  <a:pt x="4998113" y="3680085"/>
                  <a:pt x="4855470" y="3657600"/>
                </a:cubicBezTo>
                <a:cubicBezTo>
                  <a:pt x="4712827" y="3635115"/>
                  <a:pt x="4443254" y="3648835"/>
                  <a:pt x="4279397" y="3657600"/>
                </a:cubicBezTo>
                <a:cubicBezTo>
                  <a:pt x="4115540" y="3666365"/>
                  <a:pt x="3912177" y="3678020"/>
                  <a:pt x="3648461" y="3657600"/>
                </a:cubicBezTo>
                <a:cubicBezTo>
                  <a:pt x="3384745" y="3637180"/>
                  <a:pt x="3200905" y="3634761"/>
                  <a:pt x="2962660" y="3657600"/>
                </a:cubicBezTo>
                <a:cubicBezTo>
                  <a:pt x="2724415" y="3680439"/>
                  <a:pt x="2555520" y="3679601"/>
                  <a:pt x="2386587" y="3657600"/>
                </a:cubicBezTo>
                <a:cubicBezTo>
                  <a:pt x="2217654" y="3635599"/>
                  <a:pt x="1977295" y="3656016"/>
                  <a:pt x="1700786" y="3657600"/>
                </a:cubicBezTo>
                <a:cubicBezTo>
                  <a:pt x="1424277" y="3659184"/>
                  <a:pt x="1215777" y="3628516"/>
                  <a:pt x="1069849" y="3657600"/>
                </a:cubicBezTo>
                <a:cubicBezTo>
                  <a:pt x="923921" y="3686684"/>
                  <a:pt x="430262" y="3606742"/>
                  <a:pt x="0" y="3657600"/>
                </a:cubicBezTo>
                <a:cubicBezTo>
                  <a:pt x="-11438" y="3538289"/>
                  <a:pt x="-22755" y="3371063"/>
                  <a:pt x="0" y="3084576"/>
                </a:cubicBezTo>
                <a:cubicBezTo>
                  <a:pt x="22755" y="2798089"/>
                  <a:pt x="-18839" y="2756658"/>
                  <a:pt x="0" y="2548128"/>
                </a:cubicBezTo>
                <a:cubicBezTo>
                  <a:pt x="18839" y="2339598"/>
                  <a:pt x="-8912" y="2124633"/>
                  <a:pt x="0" y="1865376"/>
                </a:cubicBezTo>
                <a:cubicBezTo>
                  <a:pt x="8912" y="1606119"/>
                  <a:pt x="-8942" y="1454175"/>
                  <a:pt x="0" y="1182624"/>
                </a:cubicBezTo>
                <a:cubicBezTo>
                  <a:pt x="8942" y="911073"/>
                  <a:pt x="12820" y="44948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32144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29CE4CC-22C2-9E0F-C940-189C155366D3}"/>
              </a:ext>
            </a:extLst>
          </p:cNvPr>
          <p:cNvSpPr txBox="1"/>
          <p:nvPr/>
        </p:nvSpPr>
        <p:spPr>
          <a:xfrm>
            <a:off x="1153537" y="4127461"/>
            <a:ext cx="42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ROC curves for u-jets: Most</a:t>
            </a:r>
            <a:r>
              <a:rPr lang="en-US" sz="1800" baseline="30000" dirty="0"/>
              <a:t>*</a:t>
            </a:r>
            <a:r>
              <a:rPr lang="en-US" sz="1800" dirty="0"/>
              <a:t> combinations.</a:t>
            </a:r>
            <a:endParaRPr lang="pt-PT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66CF34D-80B7-3A70-F483-D4FFC42E05D2}"/>
              </a:ext>
            </a:extLst>
          </p:cNvPr>
          <p:cNvSpPr txBox="1"/>
          <p:nvPr/>
        </p:nvSpPr>
        <p:spPr>
          <a:xfrm>
            <a:off x="7166825" y="4127461"/>
            <a:ext cx="424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ROC curves for u-jets: Most</a:t>
            </a:r>
            <a:r>
              <a:rPr lang="en-US" sz="1800" baseline="30000" dirty="0"/>
              <a:t>*</a:t>
            </a:r>
            <a:r>
              <a:rPr lang="en-US" sz="1800" dirty="0"/>
              <a:t> combinations.</a:t>
            </a:r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4BC966-E9F0-D49E-5BC1-FF402EBE3715}"/>
              </a:ext>
            </a:extLst>
          </p:cNvPr>
          <p:cNvSpPr txBox="1"/>
          <p:nvPr/>
        </p:nvSpPr>
        <p:spPr>
          <a:xfrm>
            <a:off x="8194415" y="6160076"/>
            <a:ext cx="367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aseline="30000" dirty="0">
                <a:solidFill>
                  <a:schemeClr val="bg1"/>
                </a:solidFill>
              </a:rPr>
              <a:t>*</a:t>
            </a:r>
            <a:r>
              <a:rPr lang="pt-PT" dirty="0">
                <a:solidFill>
                  <a:schemeClr val="bg1"/>
                </a:solidFill>
              </a:rPr>
              <a:t>We’re missing ‘All LLTs’ and ‘No </a:t>
            </a:r>
            <a:r>
              <a:rPr lang="pt-PT" dirty="0" err="1">
                <a:solidFill>
                  <a:schemeClr val="bg1"/>
                </a:solidFill>
              </a:rPr>
              <a:t>LLTs</a:t>
            </a:r>
            <a:r>
              <a:rPr lang="pt-PT" dirty="0">
                <a:solidFill>
                  <a:schemeClr val="bg1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420870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7C510A-8446-1F15-E2F5-4DF61167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Results : Comparison - ROC curves</a:t>
            </a:r>
            <a:endParaRPr lang="pt-PT" sz="30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56FABA-4BE6-0317-D344-5ED31AE4E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pt-PT" sz="2200" dirty="0">
                <a:solidFill>
                  <a:schemeClr val="bg1"/>
                </a:solidFill>
              </a:rPr>
              <a:t>Results for </a:t>
            </a:r>
            <a:r>
              <a:rPr lang="pt-PT" sz="2200" b="1" dirty="0">
                <a:solidFill>
                  <a:schemeClr val="bg1"/>
                </a:solidFill>
              </a:rPr>
              <a:t>light-jets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FAD872-9059-3D7D-4524-0F68096F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36" y="2551219"/>
            <a:ext cx="5546955" cy="3702596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DB8C737-CEBF-7EAE-7DFE-88458D29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pt-PT" smtClean="0"/>
              <a:pPr>
                <a:spcAft>
                  <a:spcPts val="600"/>
                </a:spcAft>
              </a:pPr>
              <a:t>29/06/2022</a:t>
            </a:fld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DDC3B85-D49C-C32C-AD80-D19A094F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pt-PT" smtClean="0"/>
              <a:pPr>
                <a:spcAft>
                  <a:spcPts val="600"/>
                </a:spcAft>
              </a:pPr>
              <a:t>11</a:t>
            </a:fld>
            <a:endParaRPr lang="pt-PT"/>
          </a:p>
        </p:txBody>
      </p:sp>
      <p:graphicFrame>
        <p:nvGraphicFramePr>
          <p:cNvPr id="12" name="Tabela 7">
            <a:extLst>
              <a:ext uri="{FF2B5EF4-FFF2-40B4-BE49-F238E27FC236}">
                <a16:creationId xmlns:a16="http://schemas.microsoft.com/office/drawing/2014/main" id="{7950FFF3-E188-AD5D-72E6-988FBEAFFD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672901"/>
              </p:ext>
            </p:extLst>
          </p:nvPr>
        </p:nvGraphicFramePr>
        <p:xfrm>
          <a:off x="452820" y="2600368"/>
          <a:ext cx="5798916" cy="3352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63782">
                  <a:extLst>
                    <a:ext uri="{9D8B030D-6E8A-4147-A177-3AD203B41FA5}">
                      <a16:colId xmlns:a16="http://schemas.microsoft.com/office/drawing/2014/main" val="2741162462"/>
                    </a:ext>
                  </a:extLst>
                </a:gridCol>
                <a:gridCol w="2011605">
                  <a:extLst>
                    <a:ext uri="{9D8B030D-6E8A-4147-A177-3AD203B41FA5}">
                      <a16:colId xmlns:a16="http://schemas.microsoft.com/office/drawing/2014/main" val="527548913"/>
                    </a:ext>
                  </a:extLst>
                </a:gridCol>
                <a:gridCol w="2023529">
                  <a:extLst>
                    <a:ext uri="{9D8B030D-6E8A-4147-A177-3AD203B41FA5}">
                      <a16:colId xmlns:a16="http://schemas.microsoft.com/office/drawing/2014/main" val="3243391033"/>
                    </a:ext>
                  </a:extLst>
                </a:gridCol>
              </a:tblGrid>
              <a:tr h="310947">
                <a:tc rowSpan="2"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AUC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033283"/>
                  </a:ext>
                </a:extLst>
              </a:tr>
              <a:tr h="310947"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For u-jets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For c-jets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055772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IP2(3)D </a:t>
                      </a:r>
                      <a:r>
                        <a:rPr lang="pt-PT" sz="1600" dirty="0" err="1"/>
                        <a:t>Only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AC89CB"/>
                          </a:solidFill>
                        </a:rPr>
                        <a:t>0.8617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88040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JetFitter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Only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A87E76"/>
                          </a:solidFill>
                        </a:rPr>
                        <a:t>0.8432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115780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SV1 </a:t>
                      </a:r>
                      <a:r>
                        <a:rPr lang="pt-PT" sz="1600" dirty="0" err="1"/>
                        <a:t>Only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DF5657"/>
                          </a:solidFill>
                        </a:rPr>
                        <a:t>0.7514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3709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Without</a:t>
                      </a:r>
                      <a:r>
                        <a:rPr lang="pt-PT" sz="1600" dirty="0"/>
                        <a:t> IP2(3)D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FF9C46"/>
                          </a:solidFill>
                        </a:rPr>
                        <a:t>0.8643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005401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Without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JetFitter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5BB55B"/>
                          </a:solidFill>
                        </a:rPr>
                        <a:t>0.8731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0.7559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29682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 err="1"/>
                        <a:t>Without</a:t>
                      </a:r>
                      <a:r>
                        <a:rPr lang="pt-PT" sz="1600" dirty="0"/>
                        <a:t> SV1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5397C5"/>
                          </a:solidFill>
                        </a:rPr>
                        <a:t>0.8876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611457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With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all</a:t>
                      </a:r>
                      <a:r>
                        <a:rPr lang="pt-PT" sz="1600" dirty="0"/>
                        <a:t> LLTs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0.8911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724396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With</a:t>
                      </a:r>
                      <a:r>
                        <a:rPr lang="pt-PT" sz="1600" dirty="0"/>
                        <a:t> no LLTs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0.5008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0.4961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86746"/>
                  </a:ext>
                </a:extLst>
              </a:tr>
            </a:tbl>
          </a:graphicData>
        </a:graphic>
      </p:graphicFrame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07ED0C24-49D2-6C75-B605-604F00126126}"/>
              </a:ext>
            </a:extLst>
          </p:cNvPr>
          <p:cNvSpPr/>
          <p:nvPr/>
        </p:nvSpPr>
        <p:spPr>
          <a:xfrm>
            <a:off x="2199191" y="3275635"/>
            <a:ext cx="2025568" cy="2677532"/>
          </a:xfrm>
          <a:prstGeom prst="flowChartAlternateProcess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36F354-54D3-8AF5-CDD2-20450655329A}"/>
              </a:ext>
            </a:extLst>
          </p:cNvPr>
          <p:cNvSpPr txBox="1"/>
          <p:nvPr/>
        </p:nvSpPr>
        <p:spPr>
          <a:xfrm>
            <a:off x="2382427" y="6077247"/>
            <a:ext cx="36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aseline="30000" dirty="0"/>
              <a:t>Table: Area Under the Curve (AUC) values.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991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77DB87-FA90-8A12-B026-125003F9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Results : Comparison - ROC curves</a:t>
            </a:r>
            <a:endParaRPr lang="pt-PT" sz="30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F7FE02-F2A0-45FB-A4C5-DC971E537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pt-PT" sz="2200" dirty="0">
                <a:solidFill>
                  <a:schemeClr val="bg1"/>
                </a:solidFill>
              </a:rPr>
              <a:t>Results for </a:t>
            </a:r>
            <a:r>
              <a:rPr lang="pt-PT" sz="2200" b="1" dirty="0">
                <a:solidFill>
                  <a:schemeClr val="bg1"/>
                </a:solidFill>
              </a:rPr>
              <a:t>c-jets</a:t>
            </a:r>
          </a:p>
        </p:txBody>
      </p:sp>
      <p:pic>
        <p:nvPicPr>
          <p:cNvPr id="8" name="Marcador de Posição de Conteúdo 6">
            <a:extLst>
              <a:ext uri="{FF2B5EF4-FFF2-40B4-BE49-F238E27FC236}">
                <a16:creationId xmlns:a16="http://schemas.microsoft.com/office/drawing/2014/main" id="{DB1E9E27-6047-79A5-39EB-D4EC67308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36" y="2551221"/>
            <a:ext cx="5546955" cy="3702591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3D9DF0-F84A-E637-BD92-C2A5AF6C2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pt-PT" smtClean="0"/>
              <a:pPr>
                <a:spcAft>
                  <a:spcPts val="600"/>
                </a:spcAft>
              </a:pPr>
              <a:t>29/06/2022</a:t>
            </a:fld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95D2D48-DAAD-515E-CFF3-B14057E8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pt-PT" smtClean="0"/>
              <a:pPr>
                <a:spcAft>
                  <a:spcPts val="600"/>
                </a:spcAft>
              </a:pPr>
              <a:t>12</a:t>
            </a:fld>
            <a:endParaRPr lang="pt-PT"/>
          </a:p>
        </p:txBody>
      </p:sp>
      <p:graphicFrame>
        <p:nvGraphicFramePr>
          <p:cNvPr id="12" name="Tabela 7">
            <a:extLst>
              <a:ext uri="{FF2B5EF4-FFF2-40B4-BE49-F238E27FC236}">
                <a16:creationId xmlns:a16="http://schemas.microsoft.com/office/drawing/2014/main" id="{9487B18F-DE41-21F0-9A63-D0FB032575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7546705"/>
              </p:ext>
            </p:extLst>
          </p:nvPr>
        </p:nvGraphicFramePr>
        <p:xfrm>
          <a:off x="452820" y="2600368"/>
          <a:ext cx="5798916" cy="3352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63782">
                  <a:extLst>
                    <a:ext uri="{9D8B030D-6E8A-4147-A177-3AD203B41FA5}">
                      <a16:colId xmlns:a16="http://schemas.microsoft.com/office/drawing/2014/main" val="2741162462"/>
                    </a:ext>
                  </a:extLst>
                </a:gridCol>
                <a:gridCol w="2011605">
                  <a:extLst>
                    <a:ext uri="{9D8B030D-6E8A-4147-A177-3AD203B41FA5}">
                      <a16:colId xmlns:a16="http://schemas.microsoft.com/office/drawing/2014/main" val="527548913"/>
                    </a:ext>
                  </a:extLst>
                </a:gridCol>
                <a:gridCol w="2023529">
                  <a:extLst>
                    <a:ext uri="{9D8B030D-6E8A-4147-A177-3AD203B41FA5}">
                      <a16:colId xmlns:a16="http://schemas.microsoft.com/office/drawing/2014/main" val="3243391033"/>
                    </a:ext>
                  </a:extLst>
                </a:gridCol>
              </a:tblGrid>
              <a:tr h="310947">
                <a:tc rowSpan="2"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AUC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033283"/>
                  </a:ext>
                </a:extLst>
              </a:tr>
              <a:tr h="310947"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For u-jets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For c-jets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055772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IP2(3)D </a:t>
                      </a:r>
                      <a:r>
                        <a:rPr lang="pt-PT" sz="1600" dirty="0" err="1"/>
                        <a:t>Only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0.8617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AC89CB"/>
                          </a:solidFill>
                        </a:rPr>
                        <a:t>0.7718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88040"/>
                  </a:ext>
                </a:extLst>
              </a:tr>
              <a:tr h="311539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JetFitter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Only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0.8432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A87E76"/>
                          </a:solidFill>
                        </a:rPr>
                        <a:t>0.7401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115780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SV1 </a:t>
                      </a:r>
                      <a:r>
                        <a:rPr lang="pt-PT" sz="1600" dirty="0" err="1"/>
                        <a:t>Only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DF5657"/>
                          </a:solidFill>
                        </a:rPr>
                        <a:t>0.7202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3709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Without</a:t>
                      </a:r>
                      <a:r>
                        <a:rPr lang="pt-PT" sz="1600" dirty="0"/>
                        <a:t> IP2(3)D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0.8643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FF9C46"/>
                          </a:solidFill>
                        </a:rPr>
                        <a:t>0.7625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005401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Without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JetFitter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0.8731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5BB55B"/>
                          </a:solidFill>
                        </a:rPr>
                        <a:t>0.7559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29682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 err="1"/>
                        <a:t>Without</a:t>
                      </a:r>
                      <a:r>
                        <a:rPr lang="pt-PT" sz="1600" dirty="0"/>
                        <a:t> SV1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0.8876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>
                          <a:solidFill>
                            <a:srgbClr val="5397C5"/>
                          </a:solidFill>
                        </a:rPr>
                        <a:t>0.7659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611457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With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all</a:t>
                      </a:r>
                      <a:r>
                        <a:rPr lang="pt-PT" sz="1600" dirty="0"/>
                        <a:t> LLTs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0.8911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724396"/>
                  </a:ext>
                </a:extLst>
              </a:tr>
              <a:tr h="31094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With</a:t>
                      </a:r>
                      <a:r>
                        <a:rPr lang="pt-PT" sz="1600" dirty="0"/>
                        <a:t> no LLTs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0.5008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0.4961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86746"/>
                  </a:ext>
                </a:extLst>
              </a:tr>
            </a:tbl>
          </a:graphicData>
        </a:graphic>
      </p:graphicFrame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3DB52268-8C82-E1F0-71BD-DE369ECD6A03}"/>
              </a:ext>
            </a:extLst>
          </p:cNvPr>
          <p:cNvSpPr/>
          <p:nvPr/>
        </p:nvSpPr>
        <p:spPr>
          <a:xfrm>
            <a:off x="4230356" y="3275636"/>
            <a:ext cx="2021380" cy="2677532"/>
          </a:xfrm>
          <a:prstGeom prst="flowChartAlternateProcess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597824-3FBB-14FF-C323-2645873A8B65}"/>
              </a:ext>
            </a:extLst>
          </p:cNvPr>
          <p:cNvSpPr txBox="1"/>
          <p:nvPr/>
        </p:nvSpPr>
        <p:spPr>
          <a:xfrm>
            <a:off x="2382427" y="6077247"/>
            <a:ext cx="36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aseline="30000" dirty="0"/>
              <a:t>Table: Area Under the Curve (AUC) values.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0003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DA61EB-FC6F-7020-776B-D47CB9A5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99" y="1188637"/>
            <a:ext cx="3291839" cy="4480726"/>
          </a:xfrm>
        </p:spPr>
        <p:txBody>
          <a:bodyPr>
            <a:normAutofit/>
          </a:bodyPr>
          <a:lstStyle/>
          <a:p>
            <a:pPr algn="r"/>
            <a:r>
              <a:rPr lang="pt-PT" sz="5100" dirty="0"/>
              <a:t>Conclusions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840A78-FF39-619F-B3AB-ED2E46319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US" sz="2400"/>
              <a:t>This work allows for a deeper comprehension of the LLTs influence in b-tagging when working with a deep neural network. This is useful for deciding which input parameters we want to choose for DL1.</a:t>
            </a:r>
            <a:endParaRPr lang="pt-PT" sz="240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8B6DB93-0E45-FB57-AEBF-B8B2B92B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21694" y="5769864"/>
            <a:ext cx="213210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5383F3F-18CF-4F79-8A59-C8A0A9FE3DEB}" type="datetime1">
              <a:rPr lang="pt-PT" sz="115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29/06/2022</a:t>
            </a:fld>
            <a:endParaRPr lang="pt-PT" sz="1150">
              <a:solidFill>
                <a:srgbClr val="FFFFFF"/>
              </a:solidFill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9B25AE-EEC4-71F3-AD3B-84060CD8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59DDD68-1951-49B6-951B-36FD7B5BCC9C}" type="slidenum">
              <a:rPr lang="pt-PT" sz="66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pt-PT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19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3B119-F3EC-EEF9-7589-ACADE5C3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Back-up slides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dirty="0"/>
              <a:t>More ROC curves</a:t>
            </a: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85ADC0BF-A4D7-4609-59A1-233CC286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9" y="666198"/>
            <a:ext cx="4139030" cy="2762802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8622CA2-8F42-A564-E442-DA77F4F4A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36" y="764484"/>
            <a:ext cx="3555344" cy="2373191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C60B89-16F6-C5B1-9E82-25AD4FD18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21" y="764484"/>
            <a:ext cx="3556800" cy="23741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3601E2-3607-F4D8-CDEE-4980E46F2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4" y="3585203"/>
            <a:ext cx="4129236" cy="2756264"/>
          </a:xfrm>
          <a:prstGeom prst="rect">
            <a:avLst/>
          </a:prstGeom>
        </p:spPr>
      </p:pic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6460E42-1977-5F36-FFF9-83F379D9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635" y="651721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en-US" smtClean="0"/>
              <a:pPr>
                <a:spcAft>
                  <a:spcPts val="600"/>
                </a:spcAft>
              </a:pPr>
              <a:t>6/29/2022</a:t>
            </a:fld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A81A51F-1FB9-B3D3-5787-06150A26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1721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47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10E99-0D58-6D50-B118-6AAFD31D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Results: ROC curves (</a:t>
            </a:r>
            <a:r>
              <a:rPr lang="en-US" sz="5400" b="1" dirty="0">
                <a:solidFill>
                  <a:srgbClr val="FFFFFF"/>
                </a:solidFill>
              </a:rPr>
              <a:t>ATLAS convention</a:t>
            </a:r>
            <a:r>
              <a:rPr lang="en-US" sz="5400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EC34EB1E-C5D1-492A-69B6-AD97198E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604722"/>
            <a:ext cx="5455917" cy="364182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19EB4275-2283-8D14-AB30-13169E00B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604725"/>
            <a:ext cx="5455917" cy="3641823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99DFB49-58D7-DAE7-BDB7-D1BF6E94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9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6/29/2022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3002A7F-45A4-BDE1-C966-3FEF1E6E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E7DD086-4F4B-45AA-895A-4F79A1705014}"/>
              </a:ext>
            </a:extLst>
          </p:cNvPr>
          <p:cNvSpPr/>
          <p:nvPr/>
        </p:nvSpPr>
        <p:spPr>
          <a:xfrm>
            <a:off x="331562" y="2604730"/>
            <a:ext cx="5486407" cy="3657600"/>
          </a:xfrm>
          <a:custGeom>
            <a:avLst/>
            <a:gdLst>
              <a:gd name="connsiteX0" fmla="*/ 0 w 5486407"/>
              <a:gd name="connsiteY0" fmla="*/ 0 h 3657600"/>
              <a:gd name="connsiteX1" fmla="*/ 576073 w 5486407"/>
              <a:gd name="connsiteY1" fmla="*/ 0 h 3657600"/>
              <a:gd name="connsiteX2" fmla="*/ 1371602 w 5486407"/>
              <a:gd name="connsiteY2" fmla="*/ 0 h 3657600"/>
              <a:gd name="connsiteX3" fmla="*/ 2002539 w 5486407"/>
              <a:gd name="connsiteY3" fmla="*/ 0 h 3657600"/>
              <a:gd name="connsiteX4" fmla="*/ 2798068 w 5486407"/>
              <a:gd name="connsiteY4" fmla="*/ 0 h 3657600"/>
              <a:gd name="connsiteX5" fmla="*/ 3483868 w 5486407"/>
              <a:gd name="connsiteY5" fmla="*/ 0 h 3657600"/>
              <a:gd name="connsiteX6" fmla="*/ 4114805 w 5486407"/>
              <a:gd name="connsiteY6" fmla="*/ 0 h 3657600"/>
              <a:gd name="connsiteX7" fmla="*/ 4855470 w 5486407"/>
              <a:gd name="connsiteY7" fmla="*/ 0 h 3657600"/>
              <a:gd name="connsiteX8" fmla="*/ 5486407 w 5486407"/>
              <a:gd name="connsiteY8" fmla="*/ 0 h 3657600"/>
              <a:gd name="connsiteX9" fmla="*/ 5486407 w 5486407"/>
              <a:gd name="connsiteY9" fmla="*/ 682752 h 3657600"/>
              <a:gd name="connsiteX10" fmla="*/ 5486407 w 5486407"/>
              <a:gd name="connsiteY10" fmla="*/ 1182624 h 3657600"/>
              <a:gd name="connsiteX11" fmla="*/ 5486407 w 5486407"/>
              <a:gd name="connsiteY11" fmla="*/ 1865376 h 3657600"/>
              <a:gd name="connsiteX12" fmla="*/ 5486407 w 5486407"/>
              <a:gd name="connsiteY12" fmla="*/ 2401824 h 3657600"/>
              <a:gd name="connsiteX13" fmla="*/ 5486407 w 5486407"/>
              <a:gd name="connsiteY13" fmla="*/ 2938272 h 3657600"/>
              <a:gd name="connsiteX14" fmla="*/ 5486407 w 5486407"/>
              <a:gd name="connsiteY14" fmla="*/ 3657600 h 3657600"/>
              <a:gd name="connsiteX15" fmla="*/ 4855470 w 5486407"/>
              <a:gd name="connsiteY15" fmla="*/ 3657600 h 3657600"/>
              <a:gd name="connsiteX16" fmla="*/ 4279397 w 5486407"/>
              <a:gd name="connsiteY16" fmla="*/ 3657600 h 3657600"/>
              <a:gd name="connsiteX17" fmla="*/ 3648461 w 5486407"/>
              <a:gd name="connsiteY17" fmla="*/ 3657600 h 3657600"/>
              <a:gd name="connsiteX18" fmla="*/ 2962660 w 5486407"/>
              <a:gd name="connsiteY18" fmla="*/ 3657600 h 3657600"/>
              <a:gd name="connsiteX19" fmla="*/ 2386587 w 5486407"/>
              <a:gd name="connsiteY19" fmla="*/ 3657600 h 3657600"/>
              <a:gd name="connsiteX20" fmla="*/ 1700786 w 5486407"/>
              <a:gd name="connsiteY20" fmla="*/ 3657600 h 3657600"/>
              <a:gd name="connsiteX21" fmla="*/ 1069849 w 5486407"/>
              <a:gd name="connsiteY21" fmla="*/ 3657600 h 3657600"/>
              <a:gd name="connsiteX22" fmla="*/ 0 w 5486407"/>
              <a:gd name="connsiteY22" fmla="*/ 3657600 h 3657600"/>
              <a:gd name="connsiteX23" fmla="*/ 0 w 5486407"/>
              <a:gd name="connsiteY23" fmla="*/ 3084576 h 3657600"/>
              <a:gd name="connsiteX24" fmla="*/ 0 w 5486407"/>
              <a:gd name="connsiteY24" fmla="*/ 2548128 h 3657600"/>
              <a:gd name="connsiteX25" fmla="*/ 0 w 5486407"/>
              <a:gd name="connsiteY25" fmla="*/ 1865376 h 3657600"/>
              <a:gd name="connsiteX26" fmla="*/ 0 w 5486407"/>
              <a:gd name="connsiteY26" fmla="*/ 1182624 h 3657600"/>
              <a:gd name="connsiteX27" fmla="*/ 0 w 5486407"/>
              <a:gd name="connsiteY2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7" h="3657600" extrusionOk="0">
                <a:moveTo>
                  <a:pt x="0" y="0"/>
                </a:moveTo>
                <a:cubicBezTo>
                  <a:pt x="223964" y="-3624"/>
                  <a:pt x="305107" y="24011"/>
                  <a:pt x="576073" y="0"/>
                </a:cubicBezTo>
                <a:cubicBezTo>
                  <a:pt x="847039" y="-24011"/>
                  <a:pt x="1014354" y="12396"/>
                  <a:pt x="1371602" y="0"/>
                </a:cubicBezTo>
                <a:cubicBezTo>
                  <a:pt x="1728850" y="-12396"/>
                  <a:pt x="1854394" y="18792"/>
                  <a:pt x="2002539" y="0"/>
                </a:cubicBezTo>
                <a:cubicBezTo>
                  <a:pt x="2150684" y="-18792"/>
                  <a:pt x="2430579" y="-23904"/>
                  <a:pt x="2798068" y="0"/>
                </a:cubicBezTo>
                <a:cubicBezTo>
                  <a:pt x="3165557" y="23904"/>
                  <a:pt x="3150680" y="17620"/>
                  <a:pt x="3483868" y="0"/>
                </a:cubicBezTo>
                <a:cubicBezTo>
                  <a:pt x="3817056" y="-17620"/>
                  <a:pt x="3878574" y="2819"/>
                  <a:pt x="4114805" y="0"/>
                </a:cubicBezTo>
                <a:cubicBezTo>
                  <a:pt x="4351036" y="-2819"/>
                  <a:pt x="4517348" y="-29736"/>
                  <a:pt x="4855470" y="0"/>
                </a:cubicBezTo>
                <a:cubicBezTo>
                  <a:pt x="5193593" y="29736"/>
                  <a:pt x="5218070" y="-26216"/>
                  <a:pt x="5486407" y="0"/>
                </a:cubicBezTo>
                <a:cubicBezTo>
                  <a:pt x="5497768" y="308492"/>
                  <a:pt x="5470056" y="495307"/>
                  <a:pt x="5486407" y="682752"/>
                </a:cubicBezTo>
                <a:cubicBezTo>
                  <a:pt x="5502758" y="870197"/>
                  <a:pt x="5496941" y="1076941"/>
                  <a:pt x="5486407" y="1182624"/>
                </a:cubicBezTo>
                <a:cubicBezTo>
                  <a:pt x="5475873" y="1288307"/>
                  <a:pt x="5499962" y="1600929"/>
                  <a:pt x="5486407" y="1865376"/>
                </a:cubicBezTo>
                <a:cubicBezTo>
                  <a:pt x="5472852" y="2129823"/>
                  <a:pt x="5486058" y="2161352"/>
                  <a:pt x="5486407" y="2401824"/>
                </a:cubicBezTo>
                <a:cubicBezTo>
                  <a:pt x="5486756" y="2642296"/>
                  <a:pt x="5507417" y="2683194"/>
                  <a:pt x="5486407" y="2938272"/>
                </a:cubicBezTo>
                <a:cubicBezTo>
                  <a:pt x="5465397" y="3193350"/>
                  <a:pt x="5480551" y="3509022"/>
                  <a:pt x="5486407" y="3657600"/>
                </a:cubicBezTo>
                <a:cubicBezTo>
                  <a:pt x="5350500" y="3671319"/>
                  <a:pt x="4998113" y="3680085"/>
                  <a:pt x="4855470" y="3657600"/>
                </a:cubicBezTo>
                <a:cubicBezTo>
                  <a:pt x="4712827" y="3635115"/>
                  <a:pt x="4443254" y="3648835"/>
                  <a:pt x="4279397" y="3657600"/>
                </a:cubicBezTo>
                <a:cubicBezTo>
                  <a:pt x="4115540" y="3666365"/>
                  <a:pt x="3912177" y="3678020"/>
                  <a:pt x="3648461" y="3657600"/>
                </a:cubicBezTo>
                <a:cubicBezTo>
                  <a:pt x="3384745" y="3637180"/>
                  <a:pt x="3200905" y="3634761"/>
                  <a:pt x="2962660" y="3657600"/>
                </a:cubicBezTo>
                <a:cubicBezTo>
                  <a:pt x="2724415" y="3680439"/>
                  <a:pt x="2555520" y="3679601"/>
                  <a:pt x="2386587" y="3657600"/>
                </a:cubicBezTo>
                <a:cubicBezTo>
                  <a:pt x="2217654" y="3635599"/>
                  <a:pt x="1977295" y="3656016"/>
                  <a:pt x="1700786" y="3657600"/>
                </a:cubicBezTo>
                <a:cubicBezTo>
                  <a:pt x="1424277" y="3659184"/>
                  <a:pt x="1215777" y="3628516"/>
                  <a:pt x="1069849" y="3657600"/>
                </a:cubicBezTo>
                <a:cubicBezTo>
                  <a:pt x="923921" y="3686684"/>
                  <a:pt x="430262" y="3606742"/>
                  <a:pt x="0" y="3657600"/>
                </a:cubicBezTo>
                <a:cubicBezTo>
                  <a:pt x="-11438" y="3538289"/>
                  <a:pt x="-22755" y="3371063"/>
                  <a:pt x="0" y="3084576"/>
                </a:cubicBezTo>
                <a:cubicBezTo>
                  <a:pt x="22755" y="2798089"/>
                  <a:pt x="-18839" y="2756658"/>
                  <a:pt x="0" y="2548128"/>
                </a:cubicBezTo>
                <a:cubicBezTo>
                  <a:pt x="18839" y="2339598"/>
                  <a:pt x="-8912" y="2124633"/>
                  <a:pt x="0" y="1865376"/>
                </a:cubicBezTo>
                <a:cubicBezTo>
                  <a:pt x="8912" y="1606119"/>
                  <a:pt x="-8942" y="1454175"/>
                  <a:pt x="0" y="1182624"/>
                </a:cubicBezTo>
                <a:cubicBezTo>
                  <a:pt x="8942" y="911073"/>
                  <a:pt x="12820" y="44948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32144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7977631-BBD9-1C93-B3F8-85D27BFA2EED}"/>
              </a:ext>
            </a:extLst>
          </p:cNvPr>
          <p:cNvSpPr/>
          <p:nvPr/>
        </p:nvSpPr>
        <p:spPr>
          <a:xfrm>
            <a:off x="6374025" y="2596836"/>
            <a:ext cx="5486407" cy="3657600"/>
          </a:xfrm>
          <a:custGeom>
            <a:avLst/>
            <a:gdLst>
              <a:gd name="connsiteX0" fmla="*/ 0 w 5486407"/>
              <a:gd name="connsiteY0" fmla="*/ 0 h 3657600"/>
              <a:gd name="connsiteX1" fmla="*/ 521209 w 5486407"/>
              <a:gd name="connsiteY1" fmla="*/ 0 h 3657600"/>
              <a:gd name="connsiteX2" fmla="*/ 1097281 w 5486407"/>
              <a:gd name="connsiteY2" fmla="*/ 0 h 3657600"/>
              <a:gd name="connsiteX3" fmla="*/ 1783082 w 5486407"/>
              <a:gd name="connsiteY3" fmla="*/ 0 h 3657600"/>
              <a:gd name="connsiteX4" fmla="*/ 2468883 w 5486407"/>
              <a:gd name="connsiteY4" fmla="*/ 0 h 3657600"/>
              <a:gd name="connsiteX5" fmla="*/ 3154684 w 5486407"/>
              <a:gd name="connsiteY5" fmla="*/ 0 h 3657600"/>
              <a:gd name="connsiteX6" fmla="*/ 3950213 w 5486407"/>
              <a:gd name="connsiteY6" fmla="*/ 0 h 3657600"/>
              <a:gd name="connsiteX7" fmla="*/ 4471422 w 5486407"/>
              <a:gd name="connsiteY7" fmla="*/ 0 h 3657600"/>
              <a:gd name="connsiteX8" fmla="*/ 5486407 w 5486407"/>
              <a:gd name="connsiteY8" fmla="*/ 0 h 3657600"/>
              <a:gd name="connsiteX9" fmla="*/ 5486407 w 5486407"/>
              <a:gd name="connsiteY9" fmla="*/ 646176 h 3657600"/>
              <a:gd name="connsiteX10" fmla="*/ 5486407 w 5486407"/>
              <a:gd name="connsiteY10" fmla="*/ 1292352 h 3657600"/>
              <a:gd name="connsiteX11" fmla="*/ 5486407 w 5486407"/>
              <a:gd name="connsiteY11" fmla="*/ 1975104 h 3657600"/>
              <a:gd name="connsiteX12" fmla="*/ 5486407 w 5486407"/>
              <a:gd name="connsiteY12" fmla="*/ 2621280 h 3657600"/>
              <a:gd name="connsiteX13" fmla="*/ 5486407 w 5486407"/>
              <a:gd name="connsiteY13" fmla="*/ 3657600 h 3657600"/>
              <a:gd name="connsiteX14" fmla="*/ 4965198 w 5486407"/>
              <a:gd name="connsiteY14" fmla="*/ 3657600 h 3657600"/>
              <a:gd name="connsiteX15" fmla="*/ 4389126 w 5486407"/>
              <a:gd name="connsiteY15" fmla="*/ 3657600 h 3657600"/>
              <a:gd name="connsiteX16" fmla="*/ 3813053 w 5486407"/>
              <a:gd name="connsiteY16" fmla="*/ 3657600 h 3657600"/>
              <a:gd name="connsiteX17" fmla="*/ 3127252 w 5486407"/>
              <a:gd name="connsiteY17" fmla="*/ 3657600 h 3657600"/>
              <a:gd name="connsiteX18" fmla="*/ 2441451 w 5486407"/>
              <a:gd name="connsiteY18" fmla="*/ 3657600 h 3657600"/>
              <a:gd name="connsiteX19" fmla="*/ 1865378 w 5486407"/>
              <a:gd name="connsiteY19" fmla="*/ 3657600 h 3657600"/>
              <a:gd name="connsiteX20" fmla="*/ 1069849 w 5486407"/>
              <a:gd name="connsiteY20" fmla="*/ 3657600 h 3657600"/>
              <a:gd name="connsiteX21" fmla="*/ 0 w 5486407"/>
              <a:gd name="connsiteY21" fmla="*/ 3657600 h 3657600"/>
              <a:gd name="connsiteX22" fmla="*/ 0 w 5486407"/>
              <a:gd name="connsiteY22" fmla="*/ 3048000 h 3657600"/>
              <a:gd name="connsiteX23" fmla="*/ 0 w 5486407"/>
              <a:gd name="connsiteY23" fmla="*/ 2401824 h 3657600"/>
              <a:gd name="connsiteX24" fmla="*/ 0 w 5486407"/>
              <a:gd name="connsiteY24" fmla="*/ 1865376 h 3657600"/>
              <a:gd name="connsiteX25" fmla="*/ 0 w 5486407"/>
              <a:gd name="connsiteY25" fmla="*/ 1365504 h 3657600"/>
              <a:gd name="connsiteX26" fmla="*/ 0 w 5486407"/>
              <a:gd name="connsiteY26" fmla="*/ 865632 h 3657600"/>
              <a:gd name="connsiteX27" fmla="*/ 0 w 5486407"/>
              <a:gd name="connsiteY2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7" h="3657600" extrusionOk="0">
                <a:moveTo>
                  <a:pt x="0" y="0"/>
                </a:moveTo>
                <a:cubicBezTo>
                  <a:pt x="166170" y="11157"/>
                  <a:pt x="295525" y="22704"/>
                  <a:pt x="521209" y="0"/>
                </a:cubicBezTo>
                <a:cubicBezTo>
                  <a:pt x="746893" y="-22704"/>
                  <a:pt x="860794" y="-15234"/>
                  <a:pt x="1097281" y="0"/>
                </a:cubicBezTo>
                <a:cubicBezTo>
                  <a:pt x="1333768" y="15234"/>
                  <a:pt x="1603790" y="28214"/>
                  <a:pt x="1783082" y="0"/>
                </a:cubicBezTo>
                <a:cubicBezTo>
                  <a:pt x="1962374" y="-28214"/>
                  <a:pt x="2187660" y="-25955"/>
                  <a:pt x="2468883" y="0"/>
                </a:cubicBezTo>
                <a:cubicBezTo>
                  <a:pt x="2750106" y="25955"/>
                  <a:pt x="2850910" y="30127"/>
                  <a:pt x="3154684" y="0"/>
                </a:cubicBezTo>
                <a:cubicBezTo>
                  <a:pt x="3458458" y="-30127"/>
                  <a:pt x="3590790" y="38797"/>
                  <a:pt x="3950213" y="0"/>
                </a:cubicBezTo>
                <a:cubicBezTo>
                  <a:pt x="4309636" y="-38797"/>
                  <a:pt x="4354042" y="-23754"/>
                  <a:pt x="4471422" y="0"/>
                </a:cubicBezTo>
                <a:cubicBezTo>
                  <a:pt x="4588802" y="23754"/>
                  <a:pt x="5281004" y="3202"/>
                  <a:pt x="5486407" y="0"/>
                </a:cubicBezTo>
                <a:cubicBezTo>
                  <a:pt x="5476575" y="284662"/>
                  <a:pt x="5502561" y="362186"/>
                  <a:pt x="5486407" y="646176"/>
                </a:cubicBezTo>
                <a:cubicBezTo>
                  <a:pt x="5470253" y="930166"/>
                  <a:pt x="5507206" y="1079818"/>
                  <a:pt x="5486407" y="1292352"/>
                </a:cubicBezTo>
                <a:cubicBezTo>
                  <a:pt x="5465608" y="1504886"/>
                  <a:pt x="5458899" y="1698650"/>
                  <a:pt x="5486407" y="1975104"/>
                </a:cubicBezTo>
                <a:cubicBezTo>
                  <a:pt x="5513915" y="2251558"/>
                  <a:pt x="5503521" y="2441296"/>
                  <a:pt x="5486407" y="2621280"/>
                </a:cubicBezTo>
                <a:cubicBezTo>
                  <a:pt x="5469293" y="2801264"/>
                  <a:pt x="5525304" y="3371214"/>
                  <a:pt x="5486407" y="3657600"/>
                </a:cubicBezTo>
                <a:cubicBezTo>
                  <a:pt x="5258604" y="3656697"/>
                  <a:pt x="5140075" y="3668754"/>
                  <a:pt x="4965198" y="3657600"/>
                </a:cubicBezTo>
                <a:cubicBezTo>
                  <a:pt x="4790321" y="3646446"/>
                  <a:pt x="4555421" y="3657356"/>
                  <a:pt x="4389126" y="3657600"/>
                </a:cubicBezTo>
                <a:cubicBezTo>
                  <a:pt x="4222831" y="3657844"/>
                  <a:pt x="4049503" y="3636149"/>
                  <a:pt x="3813053" y="3657600"/>
                </a:cubicBezTo>
                <a:cubicBezTo>
                  <a:pt x="3576603" y="3679051"/>
                  <a:pt x="3293706" y="3680538"/>
                  <a:pt x="3127252" y="3657600"/>
                </a:cubicBezTo>
                <a:cubicBezTo>
                  <a:pt x="2960798" y="3634662"/>
                  <a:pt x="2635321" y="3678994"/>
                  <a:pt x="2441451" y="3657600"/>
                </a:cubicBezTo>
                <a:cubicBezTo>
                  <a:pt x="2247581" y="3636206"/>
                  <a:pt x="2090994" y="3674362"/>
                  <a:pt x="1865378" y="3657600"/>
                </a:cubicBezTo>
                <a:cubicBezTo>
                  <a:pt x="1639762" y="3640838"/>
                  <a:pt x="1436956" y="3622981"/>
                  <a:pt x="1069849" y="3657600"/>
                </a:cubicBezTo>
                <a:cubicBezTo>
                  <a:pt x="702742" y="3692219"/>
                  <a:pt x="321772" y="3699778"/>
                  <a:pt x="0" y="3657600"/>
                </a:cubicBezTo>
                <a:cubicBezTo>
                  <a:pt x="-2390" y="3424130"/>
                  <a:pt x="-13517" y="3247917"/>
                  <a:pt x="0" y="3048000"/>
                </a:cubicBezTo>
                <a:cubicBezTo>
                  <a:pt x="13517" y="2848083"/>
                  <a:pt x="-22435" y="2674030"/>
                  <a:pt x="0" y="2401824"/>
                </a:cubicBezTo>
                <a:cubicBezTo>
                  <a:pt x="22435" y="2129618"/>
                  <a:pt x="-10075" y="1998694"/>
                  <a:pt x="0" y="1865376"/>
                </a:cubicBezTo>
                <a:cubicBezTo>
                  <a:pt x="10075" y="1732058"/>
                  <a:pt x="6871" y="1565386"/>
                  <a:pt x="0" y="1365504"/>
                </a:cubicBezTo>
                <a:cubicBezTo>
                  <a:pt x="-6871" y="1165622"/>
                  <a:pt x="-20012" y="1088583"/>
                  <a:pt x="0" y="865632"/>
                </a:cubicBezTo>
                <a:cubicBezTo>
                  <a:pt x="20012" y="642681"/>
                  <a:pt x="5091" y="253601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9661373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FB18D9-68AE-6B56-D8A0-0D1F59B1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Standard Model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25802E2-2676-0989-FCA9-CDDE7B28F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08" y="643466"/>
            <a:ext cx="5815916" cy="5568739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1368317-031B-C02E-EE74-B1D79E7C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16</a:t>
            </a:fld>
            <a:endParaRPr lang="pt-PT"/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4B881362-6591-BF36-8AE0-E0EB986F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A4E8-68E9-49DA-A30F-775EBEB2B58E}" type="datetime1">
              <a:rPr lang="pt-PT" smtClean="0"/>
              <a:t>29/06/2022</a:t>
            </a:fld>
            <a:endParaRPr lang="pt-PT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E02F6596-F84B-B84D-B172-86807D34AB79}"/>
              </a:ext>
            </a:extLst>
          </p:cNvPr>
          <p:cNvSpPr/>
          <p:nvPr/>
        </p:nvSpPr>
        <p:spPr>
          <a:xfrm>
            <a:off x="7774305" y="2847975"/>
            <a:ext cx="992505" cy="994410"/>
          </a:xfrm>
          <a:custGeom>
            <a:avLst/>
            <a:gdLst>
              <a:gd name="connsiteX0" fmla="*/ 0 w 992505"/>
              <a:gd name="connsiteY0" fmla="*/ 165418 h 994410"/>
              <a:gd name="connsiteX1" fmla="*/ 165418 w 992505"/>
              <a:gd name="connsiteY1" fmla="*/ 0 h 994410"/>
              <a:gd name="connsiteX2" fmla="*/ 509486 w 992505"/>
              <a:gd name="connsiteY2" fmla="*/ 0 h 994410"/>
              <a:gd name="connsiteX3" fmla="*/ 827088 w 992505"/>
              <a:gd name="connsiteY3" fmla="*/ 0 h 994410"/>
              <a:gd name="connsiteX4" fmla="*/ 992506 w 992505"/>
              <a:gd name="connsiteY4" fmla="*/ 165418 h 994410"/>
              <a:gd name="connsiteX5" fmla="*/ 992505 w 992505"/>
              <a:gd name="connsiteY5" fmla="*/ 828993 h 994410"/>
              <a:gd name="connsiteX6" fmla="*/ 827087 w 992505"/>
              <a:gd name="connsiteY6" fmla="*/ 994411 h 994410"/>
              <a:gd name="connsiteX7" fmla="*/ 509486 w 992505"/>
              <a:gd name="connsiteY7" fmla="*/ 994411 h 994410"/>
              <a:gd name="connsiteX8" fmla="*/ 165418 w 992505"/>
              <a:gd name="connsiteY8" fmla="*/ 994410 h 994410"/>
              <a:gd name="connsiteX9" fmla="*/ 0 w 992505"/>
              <a:gd name="connsiteY9" fmla="*/ 828992 h 994410"/>
              <a:gd name="connsiteX10" fmla="*/ 0 w 992505"/>
              <a:gd name="connsiteY10" fmla="*/ 497205 h 994410"/>
              <a:gd name="connsiteX11" fmla="*/ 0 w 992505"/>
              <a:gd name="connsiteY11" fmla="*/ 165418 h 99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92505" h="994410" extrusionOk="0">
                <a:moveTo>
                  <a:pt x="0" y="165418"/>
                </a:moveTo>
                <a:cubicBezTo>
                  <a:pt x="-6037" y="70336"/>
                  <a:pt x="71071" y="1122"/>
                  <a:pt x="165418" y="0"/>
                </a:cubicBezTo>
                <a:cubicBezTo>
                  <a:pt x="310571" y="-1061"/>
                  <a:pt x="410427" y="36515"/>
                  <a:pt x="509486" y="0"/>
                </a:cubicBezTo>
                <a:cubicBezTo>
                  <a:pt x="608545" y="-36515"/>
                  <a:pt x="745300" y="16507"/>
                  <a:pt x="827088" y="0"/>
                </a:cubicBezTo>
                <a:cubicBezTo>
                  <a:pt x="898937" y="-10674"/>
                  <a:pt x="1001111" y="78171"/>
                  <a:pt x="992506" y="165418"/>
                </a:cubicBezTo>
                <a:cubicBezTo>
                  <a:pt x="1001604" y="387689"/>
                  <a:pt x="1016088" y="559267"/>
                  <a:pt x="992505" y="828993"/>
                </a:cubicBezTo>
                <a:cubicBezTo>
                  <a:pt x="982151" y="918765"/>
                  <a:pt x="905937" y="1006187"/>
                  <a:pt x="827087" y="994411"/>
                </a:cubicBezTo>
                <a:cubicBezTo>
                  <a:pt x="740324" y="1020469"/>
                  <a:pt x="576369" y="974214"/>
                  <a:pt x="509486" y="994411"/>
                </a:cubicBezTo>
                <a:cubicBezTo>
                  <a:pt x="442603" y="1014608"/>
                  <a:pt x="297630" y="967077"/>
                  <a:pt x="165418" y="994410"/>
                </a:cubicBezTo>
                <a:cubicBezTo>
                  <a:pt x="72059" y="994086"/>
                  <a:pt x="12436" y="930520"/>
                  <a:pt x="0" y="828992"/>
                </a:cubicBezTo>
                <a:cubicBezTo>
                  <a:pt x="-1805" y="760278"/>
                  <a:pt x="27522" y="640169"/>
                  <a:pt x="0" y="497205"/>
                </a:cubicBezTo>
                <a:cubicBezTo>
                  <a:pt x="-27522" y="354241"/>
                  <a:pt x="29076" y="317922"/>
                  <a:pt x="0" y="165418"/>
                </a:cubicBezTo>
                <a:close/>
              </a:path>
            </a:pathLst>
          </a:custGeom>
          <a:noFill/>
          <a:ln w="38100">
            <a:solidFill>
              <a:srgbClr val="5397C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lowChartAlternate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2DE180-40B7-4EAC-F063-D7EB4CEADFA0}"/>
              </a:ext>
            </a:extLst>
          </p:cNvPr>
          <p:cNvSpPr txBox="1"/>
          <p:nvPr/>
        </p:nvSpPr>
        <p:spPr>
          <a:xfrm>
            <a:off x="6096000" y="6400412"/>
            <a:ext cx="3602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Elementary particles of the Standard Model.</a:t>
            </a:r>
            <a:endParaRPr lang="pt-PT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1B3ABED-3AEF-CCFA-2A4B-010411CEC654}"/>
              </a:ext>
            </a:extLst>
          </p:cNvPr>
          <p:cNvSpPr/>
          <p:nvPr/>
        </p:nvSpPr>
        <p:spPr>
          <a:xfrm>
            <a:off x="5255288" y="633046"/>
            <a:ext cx="5807947" cy="5586884"/>
          </a:xfrm>
          <a:custGeom>
            <a:avLst/>
            <a:gdLst>
              <a:gd name="connsiteX0" fmla="*/ 0 w 5807947"/>
              <a:gd name="connsiteY0" fmla="*/ 0 h 5586884"/>
              <a:gd name="connsiteX1" fmla="*/ 703407 w 5807947"/>
              <a:gd name="connsiteY1" fmla="*/ 0 h 5586884"/>
              <a:gd name="connsiteX2" fmla="*/ 1290655 w 5807947"/>
              <a:gd name="connsiteY2" fmla="*/ 0 h 5586884"/>
              <a:gd name="connsiteX3" fmla="*/ 1994062 w 5807947"/>
              <a:gd name="connsiteY3" fmla="*/ 0 h 5586884"/>
              <a:gd name="connsiteX4" fmla="*/ 2755548 w 5807947"/>
              <a:gd name="connsiteY4" fmla="*/ 0 h 5586884"/>
              <a:gd name="connsiteX5" fmla="*/ 3517035 w 5807947"/>
              <a:gd name="connsiteY5" fmla="*/ 0 h 5586884"/>
              <a:gd name="connsiteX6" fmla="*/ 4104283 w 5807947"/>
              <a:gd name="connsiteY6" fmla="*/ 0 h 5586884"/>
              <a:gd name="connsiteX7" fmla="*/ 4749610 w 5807947"/>
              <a:gd name="connsiteY7" fmla="*/ 0 h 5586884"/>
              <a:gd name="connsiteX8" fmla="*/ 5807947 w 5807947"/>
              <a:gd name="connsiteY8" fmla="*/ 0 h 5586884"/>
              <a:gd name="connsiteX9" fmla="*/ 5807947 w 5807947"/>
              <a:gd name="connsiteY9" fmla="*/ 586623 h 5586884"/>
              <a:gd name="connsiteX10" fmla="*/ 5807947 w 5807947"/>
              <a:gd name="connsiteY10" fmla="*/ 1117377 h 5586884"/>
              <a:gd name="connsiteX11" fmla="*/ 5807947 w 5807947"/>
              <a:gd name="connsiteY11" fmla="*/ 1871606 h 5586884"/>
              <a:gd name="connsiteX12" fmla="*/ 5807947 w 5807947"/>
              <a:gd name="connsiteY12" fmla="*/ 2625835 h 5586884"/>
              <a:gd name="connsiteX13" fmla="*/ 5807947 w 5807947"/>
              <a:gd name="connsiteY13" fmla="*/ 3324196 h 5586884"/>
              <a:gd name="connsiteX14" fmla="*/ 5807947 w 5807947"/>
              <a:gd name="connsiteY14" fmla="*/ 3854950 h 5586884"/>
              <a:gd name="connsiteX15" fmla="*/ 5807947 w 5807947"/>
              <a:gd name="connsiteY15" fmla="*/ 4553310 h 5586884"/>
              <a:gd name="connsiteX16" fmla="*/ 5807947 w 5807947"/>
              <a:gd name="connsiteY16" fmla="*/ 5586884 h 5586884"/>
              <a:gd name="connsiteX17" fmla="*/ 5162620 w 5807947"/>
              <a:gd name="connsiteY17" fmla="*/ 5586884 h 5586884"/>
              <a:gd name="connsiteX18" fmla="*/ 4401133 w 5807947"/>
              <a:gd name="connsiteY18" fmla="*/ 5586884 h 5586884"/>
              <a:gd name="connsiteX19" fmla="*/ 3871965 w 5807947"/>
              <a:gd name="connsiteY19" fmla="*/ 5586884 h 5586884"/>
              <a:gd name="connsiteX20" fmla="*/ 3168558 w 5807947"/>
              <a:gd name="connsiteY20" fmla="*/ 5586884 h 5586884"/>
              <a:gd name="connsiteX21" fmla="*/ 2407071 w 5807947"/>
              <a:gd name="connsiteY21" fmla="*/ 5586884 h 5586884"/>
              <a:gd name="connsiteX22" fmla="*/ 1935982 w 5807947"/>
              <a:gd name="connsiteY22" fmla="*/ 5586884 h 5586884"/>
              <a:gd name="connsiteX23" fmla="*/ 1290655 w 5807947"/>
              <a:gd name="connsiteY23" fmla="*/ 5586884 h 5586884"/>
              <a:gd name="connsiteX24" fmla="*/ 587248 w 5807947"/>
              <a:gd name="connsiteY24" fmla="*/ 5586884 h 5586884"/>
              <a:gd name="connsiteX25" fmla="*/ 0 w 5807947"/>
              <a:gd name="connsiteY25" fmla="*/ 5586884 h 5586884"/>
              <a:gd name="connsiteX26" fmla="*/ 0 w 5807947"/>
              <a:gd name="connsiteY26" fmla="*/ 4944392 h 5586884"/>
              <a:gd name="connsiteX27" fmla="*/ 0 w 5807947"/>
              <a:gd name="connsiteY27" fmla="*/ 4190163 h 5586884"/>
              <a:gd name="connsiteX28" fmla="*/ 0 w 5807947"/>
              <a:gd name="connsiteY28" fmla="*/ 3603540 h 5586884"/>
              <a:gd name="connsiteX29" fmla="*/ 0 w 5807947"/>
              <a:gd name="connsiteY29" fmla="*/ 3016917 h 5586884"/>
              <a:gd name="connsiteX30" fmla="*/ 0 w 5807947"/>
              <a:gd name="connsiteY30" fmla="*/ 2430295 h 5586884"/>
              <a:gd name="connsiteX31" fmla="*/ 0 w 5807947"/>
              <a:gd name="connsiteY31" fmla="*/ 1899541 h 5586884"/>
              <a:gd name="connsiteX32" fmla="*/ 0 w 5807947"/>
              <a:gd name="connsiteY32" fmla="*/ 1312918 h 5586884"/>
              <a:gd name="connsiteX33" fmla="*/ 0 w 5807947"/>
              <a:gd name="connsiteY33" fmla="*/ 0 h 558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07947" h="5586884" extrusionOk="0">
                <a:moveTo>
                  <a:pt x="0" y="0"/>
                </a:moveTo>
                <a:cubicBezTo>
                  <a:pt x="221161" y="-9365"/>
                  <a:pt x="440492" y="12826"/>
                  <a:pt x="703407" y="0"/>
                </a:cubicBezTo>
                <a:cubicBezTo>
                  <a:pt x="966322" y="-12826"/>
                  <a:pt x="1049265" y="14053"/>
                  <a:pt x="1290655" y="0"/>
                </a:cubicBezTo>
                <a:cubicBezTo>
                  <a:pt x="1532045" y="-14053"/>
                  <a:pt x="1725259" y="12055"/>
                  <a:pt x="1994062" y="0"/>
                </a:cubicBezTo>
                <a:cubicBezTo>
                  <a:pt x="2262865" y="-12055"/>
                  <a:pt x="2503219" y="5848"/>
                  <a:pt x="2755548" y="0"/>
                </a:cubicBezTo>
                <a:cubicBezTo>
                  <a:pt x="3007877" y="-5848"/>
                  <a:pt x="3163108" y="8727"/>
                  <a:pt x="3517035" y="0"/>
                </a:cubicBezTo>
                <a:cubicBezTo>
                  <a:pt x="3870962" y="-8727"/>
                  <a:pt x="3830675" y="23942"/>
                  <a:pt x="4104283" y="0"/>
                </a:cubicBezTo>
                <a:cubicBezTo>
                  <a:pt x="4377891" y="-23942"/>
                  <a:pt x="4582393" y="20113"/>
                  <a:pt x="4749610" y="0"/>
                </a:cubicBezTo>
                <a:cubicBezTo>
                  <a:pt x="4916827" y="-20113"/>
                  <a:pt x="5363753" y="-41937"/>
                  <a:pt x="5807947" y="0"/>
                </a:cubicBezTo>
                <a:cubicBezTo>
                  <a:pt x="5825714" y="162598"/>
                  <a:pt x="5827453" y="408418"/>
                  <a:pt x="5807947" y="586623"/>
                </a:cubicBezTo>
                <a:cubicBezTo>
                  <a:pt x="5788441" y="764828"/>
                  <a:pt x="5801948" y="898134"/>
                  <a:pt x="5807947" y="1117377"/>
                </a:cubicBezTo>
                <a:cubicBezTo>
                  <a:pt x="5813946" y="1336620"/>
                  <a:pt x="5785774" y="1702170"/>
                  <a:pt x="5807947" y="1871606"/>
                </a:cubicBezTo>
                <a:cubicBezTo>
                  <a:pt x="5830120" y="2041042"/>
                  <a:pt x="5777638" y="2351611"/>
                  <a:pt x="5807947" y="2625835"/>
                </a:cubicBezTo>
                <a:cubicBezTo>
                  <a:pt x="5838256" y="2900059"/>
                  <a:pt x="5773088" y="3093012"/>
                  <a:pt x="5807947" y="3324196"/>
                </a:cubicBezTo>
                <a:cubicBezTo>
                  <a:pt x="5842806" y="3555380"/>
                  <a:pt x="5813793" y="3726109"/>
                  <a:pt x="5807947" y="3854950"/>
                </a:cubicBezTo>
                <a:cubicBezTo>
                  <a:pt x="5802101" y="3983791"/>
                  <a:pt x="5781062" y="4248177"/>
                  <a:pt x="5807947" y="4553310"/>
                </a:cubicBezTo>
                <a:cubicBezTo>
                  <a:pt x="5834832" y="4858443"/>
                  <a:pt x="5763586" y="5177018"/>
                  <a:pt x="5807947" y="5586884"/>
                </a:cubicBezTo>
                <a:cubicBezTo>
                  <a:pt x="5573292" y="5571690"/>
                  <a:pt x="5424996" y="5603032"/>
                  <a:pt x="5162620" y="5586884"/>
                </a:cubicBezTo>
                <a:cubicBezTo>
                  <a:pt x="4900244" y="5570736"/>
                  <a:pt x="4752061" y="5603358"/>
                  <a:pt x="4401133" y="5586884"/>
                </a:cubicBezTo>
                <a:cubicBezTo>
                  <a:pt x="4050205" y="5570410"/>
                  <a:pt x="4050509" y="5579843"/>
                  <a:pt x="3871965" y="5586884"/>
                </a:cubicBezTo>
                <a:cubicBezTo>
                  <a:pt x="3693421" y="5593925"/>
                  <a:pt x="3336991" y="5611672"/>
                  <a:pt x="3168558" y="5586884"/>
                </a:cubicBezTo>
                <a:cubicBezTo>
                  <a:pt x="3000125" y="5562096"/>
                  <a:pt x="2660928" y="5606935"/>
                  <a:pt x="2407071" y="5586884"/>
                </a:cubicBezTo>
                <a:cubicBezTo>
                  <a:pt x="2153214" y="5566833"/>
                  <a:pt x="2150571" y="5599571"/>
                  <a:pt x="1935982" y="5586884"/>
                </a:cubicBezTo>
                <a:cubicBezTo>
                  <a:pt x="1721393" y="5574197"/>
                  <a:pt x="1448251" y="5605839"/>
                  <a:pt x="1290655" y="5586884"/>
                </a:cubicBezTo>
                <a:cubicBezTo>
                  <a:pt x="1133059" y="5567929"/>
                  <a:pt x="872400" y="5621336"/>
                  <a:pt x="587248" y="5586884"/>
                </a:cubicBezTo>
                <a:cubicBezTo>
                  <a:pt x="302096" y="5552432"/>
                  <a:pt x="132756" y="5595993"/>
                  <a:pt x="0" y="5586884"/>
                </a:cubicBezTo>
                <a:cubicBezTo>
                  <a:pt x="28918" y="5393243"/>
                  <a:pt x="14185" y="5183822"/>
                  <a:pt x="0" y="4944392"/>
                </a:cubicBezTo>
                <a:cubicBezTo>
                  <a:pt x="-14185" y="4704962"/>
                  <a:pt x="34211" y="4510209"/>
                  <a:pt x="0" y="4190163"/>
                </a:cubicBezTo>
                <a:cubicBezTo>
                  <a:pt x="-34211" y="3870117"/>
                  <a:pt x="13053" y="3740580"/>
                  <a:pt x="0" y="3603540"/>
                </a:cubicBezTo>
                <a:cubicBezTo>
                  <a:pt x="-13053" y="3466500"/>
                  <a:pt x="7731" y="3176331"/>
                  <a:pt x="0" y="3016917"/>
                </a:cubicBezTo>
                <a:cubicBezTo>
                  <a:pt x="-7731" y="2857503"/>
                  <a:pt x="12635" y="2720920"/>
                  <a:pt x="0" y="2430295"/>
                </a:cubicBezTo>
                <a:cubicBezTo>
                  <a:pt x="-12635" y="2139670"/>
                  <a:pt x="-8216" y="2099205"/>
                  <a:pt x="0" y="1899541"/>
                </a:cubicBezTo>
                <a:cubicBezTo>
                  <a:pt x="8216" y="1699877"/>
                  <a:pt x="20620" y="1472138"/>
                  <a:pt x="0" y="1312918"/>
                </a:cubicBezTo>
                <a:cubicBezTo>
                  <a:pt x="-20620" y="1153698"/>
                  <a:pt x="16159" y="57658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9757380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4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2FEE81-BF51-91C6-DE0C-EACCCBFD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p</a:t>
            </a:r>
            <a:r>
              <a:rPr lang="en-US" sz="5400" b="1" baseline="-25000" dirty="0">
                <a:solidFill>
                  <a:srgbClr val="FFFFFF"/>
                </a:solidFill>
              </a:rPr>
              <a:t>T</a:t>
            </a:r>
            <a:r>
              <a:rPr lang="en-US" sz="5400" dirty="0">
                <a:solidFill>
                  <a:srgbClr val="FFFFFF"/>
                </a:solidFill>
              </a:rPr>
              <a:t> distributions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8480B649-D2FE-1D04-A253-E8D94781B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5638"/>
            <a:ext cx="5455917" cy="36418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D66D03-5F37-7BD6-C636-8C9A1CC0F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485635"/>
            <a:ext cx="5455917" cy="36418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727FDBB-C3F2-4725-6727-DC011AB9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6/29/2022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4225B4E-D1CF-705D-FFF3-F5AD8372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8F83C-83E7-4D96-7F79-5FD869DDF878}"/>
              </a:ext>
            </a:extLst>
          </p:cNvPr>
          <p:cNvSpPr txBox="1"/>
          <p:nvPr/>
        </p:nvSpPr>
        <p:spPr>
          <a:xfrm>
            <a:off x="1211245" y="4127461"/>
            <a:ext cx="367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</a:t>
            </a:r>
            <a:r>
              <a:rPr lang="en-US" sz="1800" b="1" baseline="-25000" dirty="0"/>
              <a:t>T</a:t>
            </a:r>
            <a:r>
              <a:rPr lang="en-US" sz="1800" dirty="0"/>
              <a:t> distributions </a:t>
            </a:r>
            <a:r>
              <a:rPr lang="en-US" sz="1800" u="sng" dirty="0"/>
              <a:t>after</a:t>
            </a:r>
            <a:r>
              <a:rPr lang="en-US" sz="1800" dirty="0"/>
              <a:t> down-sampling.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64CC194-ED00-84DF-31CA-F1240C4B447B}"/>
              </a:ext>
            </a:extLst>
          </p:cNvPr>
          <p:cNvSpPr txBox="1"/>
          <p:nvPr/>
        </p:nvSpPr>
        <p:spPr>
          <a:xfrm>
            <a:off x="7224533" y="4127461"/>
            <a:ext cx="383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</a:t>
            </a:r>
            <a:r>
              <a:rPr lang="en-US" sz="1800" b="1" baseline="-25000" dirty="0"/>
              <a:t>T</a:t>
            </a:r>
            <a:r>
              <a:rPr lang="en-US" sz="1800" dirty="0"/>
              <a:t> distributions </a:t>
            </a:r>
            <a:r>
              <a:rPr lang="en-US" sz="1800" u="sng" dirty="0"/>
              <a:t>before</a:t>
            </a:r>
            <a:r>
              <a:rPr lang="en-US" sz="1800" dirty="0"/>
              <a:t> down-sampling.</a:t>
            </a:r>
            <a:endParaRPr lang="pt-PT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CFA6CC6-4DCC-D09C-7E29-F634163C8249}"/>
              </a:ext>
            </a:extLst>
          </p:cNvPr>
          <p:cNvSpPr/>
          <p:nvPr/>
        </p:nvSpPr>
        <p:spPr>
          <a:xfrm>
            <a:off x="320040" y="485635"/>
            <a:ext cx="5486407" cy="3657600"/>
          </a:xfrm>
          <a:custGeom>
            <a:avLst/>
            <a:gdLst>
              <a:gd name="connsiteX0" fmla="*/ 0 w 5486407"/>
              <a:gd name="connsiteY0" fmla="*/ 0 h 3657600"/>
              <a:gd name="connsiteX1" fmla="*/ 576073 w 5486407"/>
              <a:gd name="connsiteY1" fmla="*/ 0 h 3657600"/>
              <a:gd name="connsiteX2" fmla="*/ 1371602 w 5486407"/>
              <a:gd name="connsiteY2" fmla="*/ 0 h 3657600"/>
              <a:gd name="connsiteX3" fmla="*/ 2002539 w 5486407"/>
              <a:gd name="connsiteY3" fmla="*/ 0 h 3657600"/>
              <a:gd name="connsiteX4" fmla="*/ 2798068 w 5486407"/>
              <a:gd name="connsiteY4" fmla="*/ 0 h 3657600"/>
              <a:gd name="connsiteX5" fmla="*/ 3483868 w 5486407"/>
              <a:gd name="connsiteY5" fmla="*/ 0 h 3657600"/>
              <a:gd name="connsiteX6" fmla="*/ 4114805 w 5486407"/>
              <a:gd name="connsiteY6" fmla="*/ 0 h 3657600"/>
              <a:gd name="connsiteX7" fmla="*/ 4855470 w 5486407"/>
              <a:gd name="connsiteY7" fmla="*/ 0 h 3657600"/>
              <a:gd name="connsiteX8" fmla="*/ 5486407 w 5486407"/>
              <a:gd name="connsiteY8" fmla="*/ 0 h 3657600"/>
              <a:gd name="connsiteX9" fmla="*/ 5486407 w 5486407"/>
              <a:gd name="connsiteY9" fmla="*/ 682752 h 3657600"/>
              <a:gd name="connsiteX10" fmla="*/ 5486407 w 5486407"/>
              <a:gd name="connsiteY10" fmla="*/ 1182624 h 3657600"/>
              <a:gd name="connsiteX11" fmla="*/ 5486407 w 5486407"/>
              <a:gd name="connsiteY11" fmla="*/ 1865376 h 3657600"/>
              <a:gd name="connsiteX12" fmla="*/ 5486407 w 5486407"/>
              <a:gd name="connsiteY12" fmla="*/ 2401824 h 3657600"/>
              <a:gd name="connsiteX13" fmla="*/ 5486407 w 5486407"/>
              <a:gd name="connsiteY13" fmla="*/ 2938272 h 3657600"/>
              <a:gd name="connsiteX14" fmla="*/ 5486407 w 5486407"/>
              <a:gd name="connsiteY14" fmla="*/ 3657600 h 3657600"/>
              <a:gd name="connsiteX15" fmla="*/ 4855470 w 5486407"/>
              <a:gd name="connsiteY15" fmla="*/ 3657600 h 3657600"/>
              <a:gd name="connsiteX16" fmla="*/ 4279397 w 5486407"/>
              <a:gd name="connsiteY16" fmla="*/ 3657600 h 3657600"/>
              <a:gd name="connsiteX17" fmla="*/ 3648461 w 5486407"/>
              <a:gd name="connsiteY17" fmla="*/ 3657600 h 3657600"/>
              <a:gd name="connsiteX18" fmla="*/ 2962660 w 5486407"/>
              <a:gd name="connsiteY18" fmla="*/ 3657600 h 3657600"/>
              <a:gd name="connsiteX19" fmla="*/ 2386587 w 5486407"/>
              <a:gd name="connsiteY19" fmla="*/ 3657600 h 3657600"/>
              <a:gd name="connsiteX20" fmla="*/ 1700786 w 5486407"/>
              <a:gd name="connsiteY20" fmla="*/ 3657600 h 3657600"/>
              <a:gd name="connsiteX21" fmla="*/ 1069849 w 5486407"/>
              <a:gd name="connsiteY21" fmla="*/ 3657600 h 3657600"/>
              <a:gd name="connsiteX22" fmla="*/ 0 w 5486407"/>
              <a:gd name="connsiteY22" fmla="*/ 3657600 h 3657600"/>
              <a:gd name="connsiteX23" fmla="*/ 0 w 5486407"/>
              <a:gd name="connsiteY23" fmla="*/ 3084576 h 3657600"/>
              <a:gd name="connsiteX24" fmla="*/ 0 w 5486407"/>
              <a:gd name="connsiteY24" fmla="*/ 2548128 h 3657600"/>
              <a:gd name="connsiteX25" fmla="*/ 0 w 5486407"/>
              <a:gd name="connsiteY25" fmla="*/ 1865376 h 3657600"/>
              <a:gd name="connsiteX26" fmla="*/ 0 w 5486407"/>
              <a:gd name="connsiteY26" fmla="*/ 1182624 h 3657600"/>
              <a:gd name="connsiteX27" fmla="*/ 0 w 5486407"/>
              <a:gd name="connsiteY2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7" h="3657600" extrusionOk="0">
                <a:moveTo>
                  <a:pt x="0" y="0"/>
                </a:moveTo>
                <a:cubicBezTo>
                  <a:pt x="223964" y="-3624"/>
                  <a:pt x="305107" y="24011"/>
                  <a:pt x="576073" y="0"/>
                </a:cubicBezTo>
                <a:cubicBezTo>
                  <a:pt x="847039" y="-24011"/>
                  <a:pt x="1014354" y="12396"/>
                  <a:pt x="1371602" y="0"/>
                </a:cubicBezTo>
                <a:cubicBezTo>
                  <a:pt x="1728850" y="-12396"/>
                  <a:pt x="1854394" y="18792"/>
                  <a:pt x="2002539" y="0"/>
                </a:cubicBezTo>
                <a:cubicBezTo>
                  <a:pt x="2150684" y="-18792"/>
                  <a:pt x="2430579" y="-23904"/>
                  <a:pt x="2798068" y="0"/>
                </a:cubicBezTo>
                <a:cubicBezTo>
                  <a:pt x="3165557" y="23904"/>
                  <a:pt x="3150680" y="17620"/>
                  <a:pt x="3483868" y="0"/>
                </a:cubicBezTo>
                <a:cubicBezTo>
                  <a:pt x="3817056" y="-17620"/>
                  <a:pt x="3878574" y="2819"/>
                  <a:pt x="4114805" y="0"/>
                </a:cubicBezTo>
                <a:cubicBezTo>
                  <a:pt x="4351036" y="-2819"/>
                  <a:pt x="4517348" y="-29736"/>
                  <a:pt x="4855470" y="0"/>
                </a:cubicBezTo>
                <a:cubicBezTo>
                  <a:pt x="5193593" y="29736"/>
                  <a:pt x="5218070" y="-26216"/>
                  <a:pt x="5486407" y="0"/>
                </a:cubicBezTo>
                <a:cubicBezTo>
                  <a:pt x="5497768" y="308492"/>
                  <a:pt x="5470056" y="495307"/>
                  <a:pt x="5486407" y="682752"/>
                </a:cubicBezTo>
                <a:cubicBezTo>
                  <a:pt x="5502758" y="870197"/>
                  <a:pt x="5496941" y="1076941"/>
                  <a:pt x="5486407" y="1182624"/>
                </a:cubicBezTo>
                <a:cubicBezTo>
                  <a:pt x="5475873" y="1288307"/>
                  <a:pt x="5499962" y="1600929"/>
                  <a:pt x="5486407" y="1865376"/>
                </a:cubicBezTo>
                <a:cubicBezTo>
                  <a:pt x="5472852" y="2129823"/>
                  <a:pt x="5486058" y="2161352"/>
                  <a:pt x="5486407" y="2401824"/>
                </a:cubicBezTo>
                <a:cubicBezTo>
                  <a:pt x="5486756" y="2642296"/>
                  <a:pt x="5507417" y="2683194"/>
                  <a:pt x="5486407" y="2938272"/>
                </a:cubicBezTo>
                <a:cubicBezTo>
                  <a:pt x="5465397" y="3193350"/>
                  <a:pt x="5480551" y="3509022"/>
                  <a:pt x="5486407" y="3657600"/>
                </a:cubicBezTo>
                <a:cubicBezTo>
                  <a:pt x="5350500" y="3671319"/>
                  <a:pt x="4998113" y="3680085"/>
                  <a:pt x="4855470" y="3657600"/>
                </a:cubicBezTo>
                <a:cubicBezTo>
                  <a:pt x="4712827" y="3635115"/>
                  <a:pt x="4443254" y="3648835"/>
                  <a:pt x="4279397" y="3657600"/>
                </a:cubicBezTo>
                <a:cubicBezTo>
                  <a:pt x="4115540" y="3666365"/>
                  <a:pt x="3912177" y="3678020"/>
                  <a:pt x="3648461" y="3657600"/>
                </a:cubicBezTo>
                <a:cubicBezTo>
                  <a:pt x="3384745" y="3637180"/>
                  <a:pt x="3200905" y="3634761"/>
                  <a:pt x="2962660" y="3657600"/>
                </a:cubicBezTo>
                <a:cubicBezTo>
                  <a:pt x="2724415" y="3680439"/>
                  <a:pt x="2555520" y="3679601"/>
                  <a:pt x="2386587" y="3657600"/>
                </a:cubicBezTo>
                <a:cubicBezTo>
                  <a:pt x="2217654" y="3635599"/>
                  <a:pt x="1977295" y="3656016"/>
                  <a:pt x="1700786" y="3657600"/>
                </a:cubicBezTo>
                <a:cubicBezTo>
                  <a:pt x="1424277" y="3659184"/>
                  <a:pt x="1215777" y="3628516"/>
                  <a:pt x="1069849" y="3657600"/>
                </a:cubicBezTo>
                <a:cubicBezTo>
                  <a:pt x="923921" y="3686684"/>
                  <a:pt x="430262" y="3606742"/>
                  <a:pt x="0" y="3657600"/>
                </a:cubicBezTo>
                <a:cubicBezTo>
                  <a:pt x="-11438" y="3538289"/>
                  <a:pt x="-22755" y="3371063"/>
                  <a:pt x="0" y="3084576"/>
                </a:cubicBezTo>
                <a:cubicBezTo>
                  <a:pt x="22755" y="2798089"/>
                  <a:pt x="-18839" y="2756658"/>
                  <a:pt x="0" y="2548128"/>
                </a:cubicBezTo>
                <a:cubicBezTo>
                  <a:pt x="18839" y="2339598"/>
                  <a:pt x="-8912" y="2124633"/>
                  <a:pt x="0" y="1865376"/>
                </a:cubicBezTo>
                <a:cubicBezTo>
                  <a:pt x="8912" y="1606119"/>
                  <a:pt x="-8942" y="1454175"/>
                  <a:pt x="0" y="1182624"/>
                </a:cubicBezTo>
                <a:cubicBezTo>
                  <a:pt x="8942" y="911073"/>
                  <a:pt x="12820" y="44948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32144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BA580D0-CB98-68B8-87A5-3D80A63DCDD0}"/>
              </a:ext>
            </a:extLst>
          </p:cNvPr>
          <p:cNvSpPr/>
          <p:nvPr/>
        </p:nvSpPr>
        <p:spPr>
          <a:xfrm>
            <a:off x="6385554" y="477749"/>
            <a:ext cx="5486407" cy="3657600"/>
          </a:xfrm>
          <a:custGeom>
            <a:avLst/>
            <a:gdLst>
              <a:gd name="connsiteX0" fmla="*/ 0 w 5486407"/>
              <a:gd name="connsiteY0" fmla="*/ 0 h 3657600"/>
              <a:gd name="connsiteX1" fmla="*/ 576073 w 5486407"/>
              <a:gd name="connsiteY1" fmla="*/ 0 h 3657600"/>
              <a:gd name="connsiteX2" fmla="*/ 1371602 w 5486407"/>
              <a:gd name="connsiteY2" fmla="*/ 0 h 3657600"/>
              <a:gd name="connsiteX3" fmla="*/ 2002539 w 5486407"/>
              <a:gd name="connsiteY3" fmla="*/ 0 h 3657600"/>
              <a:gd name="connsiteX4" fmla="*/ 2798068 w 5486407"/>
              <a:gd name="connsiteY4" fmla="*/ 0 h 3657600"/>
              <a:gd name="connsiteX5" fmla="*/ 3483868 w 5486407"/>
              <a:gd name="connsiteY5" fmla="*/ 0 h 3657600"/>
              <a:gd name="connsiteX6" fmla="*/ 4114805 w 5486407"/>
              <a:gd name="connsiteY6" fmla="*/ 0 h 3657600"/>
              <a:gd name="connsiteX7" fmla="*/ 4855470 w 5486407"/>
              <a:gd name="connsiteY7" fmla="*/ 0 h 3657600"/>
              <a:gd name="connsiteX8" fmla="*/ 5486407 w 5486407"/>
              <a:gd name="connsiteY8" fmla="*/ 0 h 3657600"/>
              <a:gd name="connsiteX9" fmla="*/ 5486407 w 5486407"/>
              <a:gd name="connsiteY9" fmla="*/ 682752 h 3657600"/>
              <a:gd name="connsiteX10" fmla="*/ 5486407 w 5486407"/>
              <a:gd name="connsiteY10" fmla="*/ 1182624 h 3657600"/>
              <a:gd name="connsiteX11" fmla="*/ 5486407 w 5486407"/>
              <a:gd name="connsiteY11" fmla="*/ 1865376 h 3657600"/>
              <a:gd name="connsiteX12" fmla="*/ 5486407 w 5486407"/>
              <a:gd name="connsiteY12" fmla="*/ 2401824 h 3657600"/>
              <a:gd name="connsiteX13" fmla="*/ 5486407 w 5486407"/>
              <a:gd name="connsiteY13" fmla="*/ 2938272 h 3657600"/>
              <a:gd name="connsiteX14" fmla="*/ 5486407 w 5486407"/>
              <a:gd name="connsiteY14" fmla="*/ 3657600 h 3657600"/>
              <a:gd name="connsiteX15" fmla="*/ 4855470 w 5486407"/>
              <a:gd name="connsiteY15" fmla="*/ 3657600 h 3657600"/>
              <a:gd name="connsiteX16" fmla="*/ 4279397 w 5486407"/>
              <a:gd name="connsiteY16" fmla="*/ 3657600 h 3657600"/>
              <a:gd name="connsiteX17" fmla="*/ 3648461 w 5486407"/>
              <a:gd name="connsiteY17" fmla="*/ 3657600 h 3657600"/>
              <a:gd name="connsiteX18" fmla="*/ 2962660 w 5486407"/>
              <a:gd name="connsiteY18" fmla="*/ 3657600 h 3657600"/>
              <a:gd name="connsiteX19" fmla="*/ 2386587 w 5486407"/>
              <a:gd name="connsiteY19" fmla="*/ 3657600 h 3657600"/>
              <a:gd name="connsiteX20" fmla="*/ 1700786 w 5486407"/>
              <a:gd name="connsiteY20" fmla="*/ 3657600 h 3657600"/>
              <a:gd name="connsiteX21" fmla="*/ 1069849 w 5486407"/>
              <a:gd name="connsiteY21" fmla="*/ 3657600 h 3657600"/>
              <a:gd name="connsiteX22" fmla="*/ 0 w 5486407"/>
              <a:gd name="connsiteY22" fmla="*/ 3657600 h 3657600"/>
              <a:gd name="connsiteX23" fmla="*/ 0 w 5486407"/>
              <a:gd name="connsiteY23" fmla="*/ 3084576 h 3657600"/>
              <a:gd name="connsiteX24" fmla="*/ 0 w 5486407"/>
              <a:gd name="connsiteY24" fmla="*/ 2548128 h 3657600"/>
              <a:gd name="connsiteX25" fmla="*/ 0 w 5486407"/>
              <a:gd name="connsiteY25" fmla="*/ 1865376 h 3657600"/>
              <a:gd name="connsiteX26" fmla="*/ 0 w 5486407"/>
              <a:gd name="connsiteY26" fmla="*/ 1182624 h 3657600"/>
              <a:gd name="connsiteX27" fmla="*/ 0 w 5486407"/>
              <a:gd name="connsiteY2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7" h="3657600" extrusionOk="0">
                <a:moveTo>
                  <a:pt x="0" y="0"/>
                </a:moveTo>
                <a:cubicBezTo>
                  <a:pt x="223964" y="-3624"/>
                  <a:pt x="305107" y="24011"/>
                  <a:pt x="576073" y="0"/>
                </a:cubicBezTo>
                <a:cubicBezTo>
                  <a:pt x="847039" y="-24011"/>
                  <a:pt x="1014354" y="12396"/>
                  <a:pt x="1371602" y="0"/>
                </a:cubicBezTo>
                <a:cubicBezTo>
                  <a:pt x="1728850" y="-12396"/>
                  <a:pt x="1854394" y="18792"/>
                  <a:pt x="2002539" y="0"/>
                </a:cubicBezTo>
                <a:cubicBezTo>
                  <a:pt x="2150684" y="-18792"/>
                  <a:pt x="2430579" y="-23904"/>
                  <a:pt x="2798068" y="0"/>
                </a:cubicBezTo>
                <a:cubicBezTo>
                  <a:pt x="3165557" y="23904"/>
                  <a:pt x="3150680" y="17620"/>
                  <a:pt x="3483868" y="0"/>
                </a:cubicBezTo>
                <a:cubicBezTo>
                  <a:pt x="3817056" y="-17620"/>
                  <a:pt x="3878574" y="2819"/>
                  <a:pt x="4114805" y="0"/>
                </a:cubicBezTo>
                <a:cubicBezTo>
                  <a:pt x="4351036" y="-2819"/>
                  <a:pt x="4517348" y="-29736"/>
                  <a:pt x="4855470" y="0"/>
                </a:cubicBezTo>
                <a:cubicBezTo>
                  <a:pt x="5193593" y="29736"/>
                  <a:pt x="5218070" y="-26216"/>
                  <a:pt x="5486407" y="0"/>
                </a:cubicBezTo>
                <a:cubicBezTo>
                  <a:pt x="5497768" y="308492"/>
                  <a:pt x="5470056" y="495307"/>
                  <a:pt x="5486407" y="682752"/>
                </a:cubicBezTo>
                <a:cubicBezTo>
                  <a:pt x="5502758" y="870197"/>
                  <a:pt x="5496941" y="1076941"/>
                  <a:pt x="5486407" y="1182624"/>
                </a:cubicBezTo>
                <a:cubicBezTo>
                  <a:pt x="5475873" y="1288307"/>
                  <a:pt x="5499962" y="1600929"/>
                  <a:pt x="5486407" y="1865376"/>
                </a:cubicBezTo>
                <a:cubicBezTo>
                  <a:pt x="5472852" y="2129823"/>
                  <a:pt x="5486058" y="2161352"/>
                  <a:pt x="5486407" y="2401824"/>
                </a:cubicBezTo>
                <a:cubicBezTo>
                  <a:pt x="5486756" y="2642296"/>
                  <a:pt x="5507417" y="2683194"/>
                  <a:pt x="5486407" y="2938272"/>
                </a:cubicBezTo>
                <a:cubicBezTo>
                  <a:pt x="5465397" y="3193350"/>
                  <a:pt x="5480551" y="3509022"/>
                  <a:pt x="5486407" y="3657600"/>
                </a:cubicBezTo>
                <a:cubicBezTo>
                  <a:pt x="5350500" y="3671319"/>
                  <a:pt x="4998113" y="3680085"/>
                  <a:pt x="4855470" y="3657600"/>
                </a:cubicBezTo>
                <a:cubicBezTo>
                  <a:pt x="4712827" y="3635115"/>
                  <a:pt x="4443254" y="3648835"/>
                  <a:pt x="4279397" y="3657600"/>
                </a:cubicBezTo>
                <a:cubicBezTo>
                  <a:pt x="4115540" y="3666365"/>
                  <a:pt x="3912177" y="3678020"/>
                  <a:pt x="3648461" y="3657600"/>
                </a:cubicBezTo>
                <a:cubicBezTo>
                  <a:pt x="3384745" y="3637180"/>
                  <a:pt x="3200905" y="3634761"/>
                  <a:pt x="2962660" y="3657600"/>
                </a:cubicBezTo>
                <a:cubicBezTo>
                  <a:pt x="2724415" y="3680439"/>
                  <a:pt x="2555520" y="3679601"/>
                  <a:pt x="2386587" y="3657600"/>
                </a:cubicBezTo>
                <a:cubicBezTo>
                  <a:pt x="2217654" y="3635599"/>
                  <a:pt x="1977295" y="3656016"/>
                  <a:pt x="1700786" y="3657600"/>
                </a:cubicBezTo>
                <a:cubicBezTo>
                  <a:pt x="1424277" y="3659184"/>
                  <a:pt x="1215777" y="3628516"/>
                  <a:pt x="1069849" y="3657600"/>
                </a:cubicBezTo>
                <a:cubicBezTo>
                  <a:pt x="923921" y="3686684"/>
                  <a:pt x="430262" y="3606742"/>
                  <a:pt x="0" y="3657600"/>
                </a:cubicBezTo>
                <a:cubicBezTo>
                  <a:pt x="-11438" y="3538289"/>
                  <a:pt x="-22755" y="3371063"/>
                  <a:pt x="0" y="3084576"/>
                </a:cubicBezTo>
                <a:cubicBezTo>
                  <a:pt x="22755" y="2798089"/>
                  <a:pt x="-18839" y="2756658"/>
                  <a:pt x="0" y="2548128"/>
                </a:cubicBezTo>
                <a:cubicBezTo>
                  <a:pt x="18839" y="2339598"/>
                  <a:pt x="-8912" y="2124633"/>
                  <a:pt x="0" y="1865376"/>
                </a:cubicBezTo>
                <a:cubicBezTo>
                  <a:pt x="8912" y="1606119"/>
                  <a:pt x="-8942" y="1454175"/>
                  <a:pt x="0" y="1182624"/>
                </a:cubicBezTo>
                <a:cubicBezTo>
                  <a:pt x="8942" y="911073"/>
                  <a:pt x="12820" y="44948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32144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726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F5C3D-0B47-30C6-5ED5-C75AEF60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QGP Formation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022529BD-87B0-C83A-3CE5-2963430FB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428788"/>
            <a:ext cx="11496821" cy="3995143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562CAD3-FF31-1069-1E10-9984E166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6/29/2022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A71E6A-F798-CC1C-ED47-A1BB9A21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7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689EB1-2FA8-BC49-AABC-CAEAE1BD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QGP Formation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CBE7196D-95CB-5CD4-39D4-54F0D216F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" y="2426818"/>
            <a:ext cx="4801965" cy="399763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6686956E-5444-BF78-41CB-332624FAB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032773"/>
            <a:ext cx="5455917" cy="2785727"/>
          </a:xfrm>
          <a:prstGeom prst="rect">
            <a:avLst/>
          </a:prstGeom>
          <a:ln>
            <a:noFill/>
          </a:ln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7D139C8-576B-D4ED-1514-01A0DF47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9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6/29/2022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B69F067-54D0-5ED1-82D7-BDD5AD47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D045C9C-778A-D435-A8C9-9C462C56A455}"/>
              </a:ext>
            </a:extLst>
          </p:cNvPr>
          <p:cNvSpPr/>
          <p:nvPr/>
        </p:nvSpPr>
        <p:spPr>
          <a:xfrm>
            <a:off x="6445073" y="3032773"/>
            <a:ext cx="5455916" cy="2785727"/>
          </a:xfrm>
          <a:custGeom>
            <a:avLst/>
            <a:gdLst>
              <a:gd name="connsiteX0" fmla="*/ 0 w 5455916"/>
              <a:gd name="connsiteY0" fmla="*/ 0 h 2785727"/>
              <a:gd name="connsiteX1" fmla="*/ 600151 w 5455916"/>
              <a:gd name="connsiteY1" fmla="*/ 0 h 2785727"/>
              <a:gd name="connsiteX2" fmla="*/ 1091183 w 5455916"/>
              <a:gd name="connsiteY2" fmla="*/ 0 h 2785727"/>
              <a:gd name="connsiteX3" fmla="*/ 1527656 w 5455916"/>
              <a:gd name="connsiteY3" fmla="*/ 0 h 2785727"/>
              <a:gd name="connsiteX4" fmla="*/ 2018689 w 5455916"/>
              <a:gd name="connsiteY4" fmla="*/ 0 h 2785727"/>
              <a:gd name="connsiteX5" fmla="*/ 2455162 w 5455916"/>
              <a:gd name="connsiteY5" fmla="*/ 0 h 2785727"/>
              <a:gd name="connsiteX6" fmla="*/ 3109872 w 5455916"/>
              <a:gd name="connsiteY6" fmla="*/ 0 h 2785727"/>
              <a:gd name="connsiteX7" fmla="*/ 3546345 w 5455916"/>
              <a:gd name="connsiteY7" fmla="*/ 0 h 2785727"/>
              <a:gd name="connsiteX8" fmla="*/ 4091937 w 5455916"/>
              <a:gd name="connsiteY8" fmla="*/ 0 h 2785727"/>
              <a:gd name="connsiteX9" fmla="*/ 4473851 w 5455916"/>
              <a:gd name="connsiteY9" fmla="*/ 0 h 2785727"/>
              <a:gd name="connsiteX10" fmla="*/ 5455916 w 5455916"/>
              <a:gd name="connsiteY10" fmla="*/ 0 h 2785727"/>
              <a:gd name="connsiteX11" fmla="*/ 5455916 w 5455916"/>
              <a:gd name="connsiteY11" fmla="*/ 612860 h 2785727"/>
              <a:gd name="connsiteX12" fmla="*/ 5455916 w 5455916"/>
              <a:gd name="connsiteY12" fmla="*/ 1170005 h 2785727"/>
              <a:gd name="connsiteX13" fmla="*/ 5455916 w 5455916"/>
              <a:gd name="connsiteY13" fmla="*/ 1727151 h 2785727"/>
              <a:gd name="connsiteX14" fmla="*/ 5455916 w 5455916"/>
              <a:gd name="connsiteY14" fmla="*/ 2200724 h 2785727"/>
              <a:gd name="connsiteX15" fmla="*/ 5455916 w 5455916"/>
              <a:gd name="connsiteY15" fmla="*/ 2785727 h 2785727"/>
              <a:gd name="connsiteX16" fmla="*/ 5074002 w 5455916"/>
              <a:gd name="connsiteY16" fmla="*/ 2785727 h 2785727"/>
              <a:gd name="connsiteX17" fmla="*/ 4473851 w 5455916"/>
              <a:gd name="connsiteY17" fmla="*/ 2785727 h 2785727"/>
              <a:gd name="connsiteX18" fmla="*/ 4091937 w 5455916"/>
              <a:gd name="connsiteY18" fmla="*/ 2785727 h 2785727"/>
              <a:gd name="connsiteX19" fmla="*/ 3491786 w 5455916"/>
              <a:gd name="connsiteY19" fmla="*/ 2785727 h 2785727"/>
              <a:gd name="connsiteX20" fmla="*/ 3000754 w 5455916"/>
              <a:gd name="connsiteY20" fmla="*/ 2785727 h 2785727"/>
              <a:gd name="connsiteX21" fmla="*/ 2618840 w 5455916"/>
              <a:gd name="connsiteY21" fmla="*/ 2785727 h 2785727"/>
              <a:gd name="connsiteX22" fmla="*/ 2018689 w 5455916"/>
              <a:gd name="connsiteY22" fmla="*/ 2785727 h 2785727"/>
              <a:gd name="connsiteX23" fmla="*/ 1582216 w 5455916"/>
              <a:gd name="connsiteY23" fmla="*/ 2785727 h 2785727"/>
              <a:gd name="connsiteX24" fmla="*/ 927506 w 5455916"/>
              <a:gd name="connsiteY24" fmla="*/ 2785727 h 2785727"/>
              <a:gd name="connsiteX25" fmla="*/ 491032 w 5455916"/>
              <a:gd name="connsiteY25" fmla="*/ 2785727 h 2785727"/>
              <a:gd name="connsiteX26" fmla="*/ 0 w 5455916"/>
              <a:gd name="connsiteY26" fmla="*/ 2785727 h 2785727"/>
              <a:gd name="connsiteX27" fmla="*/ 0 w 5455916"/>
              <a:gd name="connsiteY27" fmla="*/ 2284296 h 2785727"/>
              <a:gd name="connsiteX28" fmla="*/ 0 w 5455916"/>
              <a:gd name="connsiteY28" fmla="*/ 1755008 h 2785727"/>
              <a:gd name="connsiteX29" fmla="*/ 0 w 5455916"/>
              <a:gd name="connsiteY29" fmla="*/ 1281434 h 2785727"/>
              <a:gd name="connsiteX30" fmla="*/ 0 w 5455916"/>
              <a:gd name="connsiteY30" fmla="*/ 807861 h 2785727"/>
              <a:gd name="connsiteX31" fmla="*/ 0 w 5455916"/>
              <a:gd name="connsiteY31" fmla="*/ 0 h 27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455916" h="2785727" extrusionOk="0">
                <a:moveTo>
                  <a:pt x="0" y="0"/>
                </a:moveTo>
                <a:cubicBezTo>
                  <a:pt x="215051" y="-18105"/>
                  <a:pt x="345659" y="67299"/>
                  <a:pt x="600151" y="0"/>
                </a:cubicBezTo>
                <a:cubicBezTo>
                  <a:pt x="854643" y="-67299"/>
                  <a:pt x="909855" y="40034"/>
                  <a:pt x="1091183" y="0"/>
                </a:cubicBezTo>
                <a:cubicBezTo>
                  <a:pt x="1272511" y="-40034"/>
                  <a:pt x="1345224" y="4305"/>
                  <a:pt x="1527656" y="0"/>
                </a:cubicBezTo>
                <a:cubicBezTo>
                  <a:pt x="1710088" y="-4305"/>
                  <a:pt x="1882099" y="29790"/>
                  <a:pt x="2018689" y="0"/>
                </a:cubicBezTo>
                <a:cubicBezTo>
                  <a:pt x="2155279" y="-29790"/>
                  <a:pt x="2274844" y="6346"/>
                  <a:pt x="2455162" y="0"/>
                </a:cubicBezTo>
                <a:cubicBezTo>
                  <a:pt x="2635480" y="-6346"/>
                  <a:pt x="2897152" y="838"/>
                  <a:pt x="3109872" y="0"/>
                </a:cubicBezTo>
                <a:cubicBezTo>
                  <a:pt x="3322592" y="-838"/>
                  <a:pt x="3451514" y="45053"/>
                  <a:pt x="3546345" y="0"/>
                </a:cubicBezTo>
                <a:cubicBezTo>
                  <a:pt x="3641176" y="-45053"/>
                  <a:pt x="3893582" y="4614"/>
                  <a:pt x="4091937" y="0"/>
                </a:cubicBezTo>
                <a:cubicBezTo>
                  <a:pt x="4290292" y="-4614"/>
                  <a:pt x="4372317" y="16908"/>
                  <a:pt x="4473851" y="0"/>
                </a:cubicBezTo>
                <a:cubicBezTo>
                  <a:pt x="4575385" y="-16908"/>
                  <a:pt x="4993985" y="35879"/>
                  <a:pt x="5455916" y="0"/>
                </a:cubicBezTo>
                <a:cubicBezTo>
                  <a:pt x="5509205" y="252817"/>
                  <a:pt x="5416346" y="310311"/>
                  <a:pt x="5455916" y="612860"/>
                </a:cubicBezTo>
                <a:cubicBezTo>
                  <a:pt x="5495486" y="915409"/>
                  <a:pt x="5401582" y="981519"/>
                  <a:pt x="5455916" y="1170005"/>
                </a:cubicBezTo>
                <a:cubicBezTo>
                  <a:pt x="5510250" y="1358491"/>
                  <a:pt x="5443437" y="1518919"/>
                  <a:pt x="5455916" y="1727151"/>
                </a:cubicBezTo>
                <a:cubicBezTo>
                  <a:pt x="5468395" y="1935383"/>
                  <a:pt x="5406652" y="2097447"/>
                  <a:pt x="5455916" y="2200724"/>
                </a:cubicBezTo>
                <a:cubicBezTo>
                  <a:pt x="5505180" y="2304001"/>
                  <a:pt x="5412115" y="2512802"/>
                  <a:pt x="5455916" y="2785727"/>
                </a:cubicBezTo>
                <a:cubicBezTo>
                  <a:pt x="5374459" y="2800768"/>
                  <a:pt x="5255403" y="2750387"/>
                  <a:pt x="5074002" y="2785727"/>
                </a:cubicBezTo>
                <a:cubicBezTo>
                  <a:pt x="4892601" y="2821067"/>
                  <a:pt x="4652026" y="2765298"/>
                  <a:pt x="4473851" y="2785727"/>
                </a:cubicBezTo>
                <a:cubicBezTo>
                  <a:pt x="4295676" y="2806156"/>
                  <a:pt x="4264345" y="2784951"/>
                  <a:pt x="4091937" y="2785727"/>
                </a:cubicBezTo>
                <a:cubicBezTo>
                  <a:pt x="3919529" y="2786503"/>
                  <a:pt x="3677264" y="2758511"/>
                  <a:pt x="3491786" y="2785727"/>
                </a:cubicBezTo>
                <a:cubicBezTo>
                  <a:pt x="3306308" y="2812943"/>
                  <a:pt x="3118088" y="2756916"/>
                  <a:pt x="3000754" y="2785727"/>
                </a:cubicBezTo>
                <a:cubicBezTo>
                  <a:pt x="2883420" y="2814538"/>
                  <a:pt x="2725238" y="2776051"/>
                  <a:pt x="2618840" y="2785727"/>
                </a:cubicBezTo>
                <a:cubicBezTo>
                  <a:pt x="2512442" y="2795403"/>
                  <a:pt x="2277996" y="2766407"/>
                  <a:pt x="2018689" y="2785727"/>
                </a:cubicBezTo>
                <a:cubicBezTo>
                  <a:pt x="1759382" y="2805047"/>
                  <a:pt x="1734758" y="2754862"/>
                  <a:pt x="1582216" y="2785727"/>
                </a:cubicBezTo>
                <a:cubicBezTo>
                  <a:pt x="1429674" y="2816592"/>
                  <a:pt x="1121232" y="2723746"/>
                  <a:pt x="927506" y="2785727"/>
                </a:cubicBezTo>
                <a:cubicBezTo>
                  <a:pt x="733780" y="2847708"/>
                  <a:pt x="617029" y="2747833"/>
                  <a:pt x="491032" y="2785727"/>
                </a:cubicBezTo>
                <a:cubicBezTo>
                  <a:pt x="365035" y="2823621"/>
                  <a:pt x="234905" y="2777932"/>
                  <a:pt x="0" y="2785727"/>
                </a:cubicBezTo>
                <a:cubicBezTo>
                  <a:pt x="-50145" y="2677635"/>
                  <a:pt x="27326" y="2492779"/>
                  <a:pt x="0" y="2284296"/>
                </a:cubicBezTo>
                <a:cubicBezTo>
                  <a:pt x="-27326" y="2075813"/>
                  <a:pt x="18980" y="1899822"/>
                  <a:pt x="0" y="1755008"/>
                </a:cubicBezTo>
                <a:cubicBezTo>
                  <a:pt x="-18980" y="1610194"/>
                  <a:pt x="19585" y="1506607"/>
                  <a:pt x="0" y="1281434"/>
                </a:cubicBezTo>
                <a:cubicBezTo>
                  <a:pt x="-19585" y="1056261"/>
                  <a:pt x="30837" y="1039624"/>
                  <a:pt x="0" y="807861"/>
                </a:cubicBezTo>
                <a:cubicBezTo>
                  <a:pt x="-30837" y="576098"/>
                  <a:pt x="33231" y="233067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93992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0A16AAA-1C16-4681-9A30-BA32216A7255}"/>
              </a:ext>
            </a:extLst>
          </p:cNvPr>
          <p:cNvSpPr/>
          <p:nvPr/>
        </p:nvSpPr>
        <p:spPr>
          <a:xfrm>
            <a:off x="660362" y="2426818"/>
            <a:ext cx="4800145" cy="3997637"/>
          </a:xfrm>
          <a:custGeom>
            <a:avLst/>
            <a:gdLst>
              <a:gd name="connsiteX0" fmla="*/ 0 w 4800145"/>
              <a:gd name="connsiteY0" fmla="*/ 0 h 3997637"/>
              <a:gd name="connsiteX1" fmla="*/ 581351 w 4800145"/>
              <a:gd name="connsiteY1" fmla="*/ 0 h 3997637"/>
              <a:gd name="connsiteX2" fmla="*/ 1066699 w 4800145"/>
              <a:gd name="connsiteY2" fmla="*/ 0 h 3997637"/>
              <a:gd name="connsiteX3" fmla="*/ 1504045 w 4800145"/>
              <a:gd name="connsiteY3" fmla="*/ 0 h 3997637"/>
              <a:gd name="connsiteX4" fmla="*/ 1989393 w 4800145"/>
              <a:gd name="connsiteY4" fmla="*/ 0 h 3997637"/>
              <a:gd name="connsiteX5" fmla="*/ 2426740 w 4800145"/>
              <a:gd name="connsiteY5" fmla="*/ 0 h 3997637"/>
              <a:gd name="connsiteX6" fmla="*/ 3056092 w 4800145"/>
              <a:gd name="connsiteY6" fmla="*/ 0 h 3997637"/>
              <a:gd name="connsiteX7" fmla="*/ 3493439 w 4800145"/>
              <a:gd name="connsiteY7" fmla="*/ 0 h 3997637"/>
              <a:gd name="connsiteX8" fmla="*/ 4026788 w 4800145"/>
              <a:gd name="connsiteY8" fmla="*/ 0 h 3997637"/>
              <a:gd name="connsiteX9" fmla="*/ 4800145 w 4800145"/>
              <a:gd name="connsiteY9" fmla="*/ 0 h 3997637"/>
              <a:gd name="connsiteX10" fmla="*/ 4800145 w 4800145"/>
              <a:gd name="connsiteY10" fmla="*/ 571091 h 3997637"/>
              <a:gd name="connsiteX11" fmla="*/ 4800145 w 4800145"/>
              <a:gd name="connsiteY11" fmla="*/ 1222135 h 3997637"/>
              <a:gd name="connsiteX12" fmla="*/ 4800145 w 4800145"/>
              <a:gd name="connsiteY12" fmla="*/ 1793226 h 3997637"/>
              <a:gd name="connsiteX13" fmla="*/ 4800145 w 4800145"/>
              <a:gd name="connsiteY13" fmla="*/ 2364317 h 3997637"/>
              <a:gd name="connsiteX14" fmla="*/ 4800145 w 4800145"/>
              <a:gd name="connsiteY14" fmla="*/ 2815479 h 3997637"/>
              <a:gd name="connsiteX15" fmla="*/ 4800145 w 4800145"/>
              <a:gd name="connsiteY15" fmla="*/ 3426546 h 3997637"/>
              <a:gd name="connsiteX16" fmla="*/ 4800145 w 4800145"/>
              <a:gd name="connsiteY16" fmla="*/ 3997637 h 3997637"/>
              <a:gd name="connsiteX17" fmla="*/ 4410800 w 4800145"/>
              <a:gd name="connsiteY17" fmla="*/ 3997637 h 3997637"/>
              <a:gd name="connsiteX18" fmla="*/ 4021455 w 4800145"/>
              <a:gd name="connsiteY18" fmla="*/ 3997637 h 3997637"/>
              <a:gd name="connsiteX19" fmla="*/ 3440104 w 4800145"/>
              <a:gd name="connsiteY19" fmla="*/ 3997637 h 3997637"/>
              <a:gd name="connsiteX20" fmla="*/ 2954756 w 4800145"/>
              <a:gd name="connsiteY20" fmla="*/ 3997637 h 3997637"/>
              <a:gd name="connsiteX21" fmla="*/ 2565411 w 4800145"/>
              <a:gd name="connsiteY21" fmla="*/ 3997637 h 3997637"/>
              <a:gd name="connsiteX22" fmla="*/ 1984060 w 4800145"/>
              <a:gd name="connsiteY22" fmla="*/ 3997637 h 3997637"/>
              <a:gd name="connsiteX23" fmla="*/ 1546713 w 4800145"/>
              <a:gd name="connsiteY23" fmla="*/ 3997637 h 3997637"/>
              <a:gd name="connsiteX24" fmla="*/ 917361 w 4800145"/>
              <a:gd name="connsiteY24" fmla="*/ 3997637 h 3997637"/>
              <a:gd name="connsiteX25" fmla="*/ 480015 w 4800145"/>
              <a:gd name="connsiteY25" fmla="*/ 3997637 h 3997637"/>
              <a:gd name="connsiteX26" fmla="*/ 0 w 4800145"/>
              <a:gd name="connsiteY26" fmla="*/ 3997637 h 3997637"/>
              <a:gd name="connsiteX27" fmla="*/ 0 w 4800145"/>
              <a:gd name="connsiteY27" fmla="*/ 3506499 h 3997637"/>
              <a:gd name="connsiteX28" fmla="*/ 0 w 4800145"/>
              <a:gd name="connsiteY28" fmla="*/ 2975384 h 3997637"/>
              <a:gd name="connsiteX29" fmla="*/ 0 w 4800145"/>
              <a:gd name="connsiteY29" fmla="*/ 2524222 h 3997637"/>
              <a:gd name="connsiteX30" fmla="*/ 0 w 4800145"/>
              <a:gd name="connsiteY30" fmla="*/ 2073060 h 3997637"/>
              <a:gd name="connsiteX31" fmla="*/ 0 w 4800145"/>
              <a:gd name="connsiteY31" fmla="*/ 1501969 h 3997637"/>
              <a:gd name="connsiteX32" fmla="*/ 0 w 4800145"/>
              <a:gd name="connsiteY32" fmla="*/ 890902 h 3997637"/>
              <a:gd name="connsiteX33" fmla="*/ 0 w 4800145"/>
              <a:gd name="connsiteY33" fmla="*/ 0 h 399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00145" h="3997637" extrusionOk="0">
                <a:moveTo>
                  <a:pt x="0" y="0"/>
                </a:moveTo>
                <a:cubicBezTo>
                  <a:pt x="238114" y="-18005"/>
                  <a:pt x="300614" y="48297"/>
                  <a:pt x="581351" y="0"/>
                </a:cubicBezTo>
                <a:cubicBezTo>
                  <a:pt x="862088" y="-48297"/>
                  <a:pt x="862573" y="52490"/>
                  <a:pt x="1066699" y="0"/>
                </a:cubicBezTo>
                <a:cubicBezTo>
                  <a:pt x="1270825" y="-52490"/>
                  <a:pt x="1409854" y="37725"/>
                  <a:pt x="1504045" y="0"/>
                </a:cubicBezTo>
                <a:cubicBezTo>
                  <a:pt x="1598236" y="-37725"/>
                  <a:pt x="1747672" y="281"/>
                  <a:pt x="1989393" y="0"/>
                </a:cubicBezTo>
                <a:cubicBezTo>
                  <a:pt x="2231114" y="-281"/>
                  <a:pt x="2249198" y="23376"/>
                  <a:pt x="2426740" y="0"/>
                </a:cubicBezTo>
                <a:cubicBezTo>
                  <a:pt x="2604282" y="-23376"/>
                  <a:pt x="2742758" y="7520"/>
                  <a:pt x="3056092" y="0"/>
                </a:cubicBezTo>
                <a:cubicBezTo>
                  <a:pt x="3369426" y="-7520"/>
                  <a:pt x="3384442" y="50718"/>
                  <a:pt x="3493439" y="0"/>
                </a:cubicBezTo>
                <a:cubicBezTo>
                  <a:pt x="3602436" y="-50718"/>
                  <a:pt x="3787704" y="38135"/>
                  <a:pt x="4026788" y="0"/>
                </a:cubicBezTo>
                <a:cubicBezTo>
                  <a:pt x="4265872" y="-38135"/>
                  <a:pt x="4625018" y="30960"/>
                  <a:pt x="4800145" y="0"/>
                </a:cubicBezTo>
                <a:cubicBezTo>
                  <a:pt x="4811620" y="188065"/>
                  <a:pt x="4736333" y="315907"/>
                  <a:pt x="4800145" y="571091"/>
                </a:cubicBezTo>
                <a:cubicBezTo>
                  <a:pt x="4863957" y="826275"/>
                  <a:pt x="4726777" y="1053482"/>
                  <a:pt x="4800145" y="1222135"/>
                </a:cubicBezTo>
                <a:cubicBezTo>
                  <a:pt x="4873513" y="1390788"/>
                  <a:pt x="4765532" y="1588169"/>
                  <a:pt x="4800145" y="1793226"/>
                </a:cubicBezTo>
                <a:cubicBezTo>
                  <a:pt x="4834758" y="1998283"/>
                  <a:pt x="4790917" y="2201032"/>
                  <a:pt x="4800145" y="2364317"/>
                </a:cubicBezTo>
                <a:cubicBezTo>
                  <a:pt x="4809373" y="2527602"/>
                  <a:pt x="4749493" y="2633248"/>
                  <a:pt x="4800145" y="2815479"/>
                </a:cubicBezTo>
                <a:cubicBezTo>
                  <a:pt x="4850797" y="2997710"/>
                  <a:pt x="4796602" y="3271256"/>
                  <a:pt x="4800145" y="3426546"/>
                </a:cubicBezTo>
                <a:cubicBezTo>
                  <a:pt x="4803688" y="3581836"/>
                  <a:pt x="4766988" y="3794841"/>
                  <a:pt x="4800145" y="3997637"/>
                </a:cubicBezTo>
                <a:cubicBezTo>
                  <a:pt x="4656938" y="4001078"/>
                  <a:pt x="4546267" y="3974488"/>
                  <a:pt x="4410800" y="3997637"/>
                </a:cubicBezTo>
                <a:cubicBezTo>
                  <a:pt x="4275334" y="4020786"/>
                  <a:pt x="4177817" y="3964107"/>
                  <a:pt x="4021455" y="3997637"/>
                </a:cubicBezTo>
                <a:cubicBezTo>
                  <a:pt x="3865093" y="4031167"/>
                  <a:pt x="3698261" y="3994999"/>
                  <a:pt x="3440104" y="3997637"/>
                </a:cubicBezTo>
                <a:cubicBezTo>
                  <a:pt x="3181947" y="4000275"/>
                  <a:pt x="3064760" y="3951173"/>
                  <a:pt x="2954756" y="3997637"/>
                </a:cubicBezTo>
                <a:cubicBezTo>
                  <a:pt x="2844752" y="4044101"/>
                  <a:pt x="2753184" y="3985203"/>
                  <a:pt x="2565411" y="3997637"/>
                </a:cubicBezTo>
                <a:cubicBezTo>
                  <a:pt x="2377638" y="4010071"/>
                  <a:pt x="2269148" y="3936100"/>
                  <a:pt x="1984060" y="3997637"/>
                </a:cubicBezTo>
                <a:cubicBezTo>
                  <a:pt x="1698972" y="4059174"/>
                  <a:pt x="1755583" y="3977666"/>
                  <a:pt x="1546713" y="3997637"/>
                </a:cubicBezTo>
                <a:cubicBezTo>
                  <a:pt x="1337843" y="4017608"/>
                  <a:pt x="1221457" y="3982536"/>
                  <a:pt x="917361" y="3997637"/>
                </a:cubicBezTo>
                <a:cubicBezTo>
                  <a:pt x="613265" y="4012738"/>
                  <a:pt x="645415" y="3976629"/>
                  <a:pt x="480015" y="3997637"/>
                </a:cubicBezTo>
                <a:cubicBezTo>
                  <a:pt x="314615" y="4018645"/>
                  <a:pt x="155920" y="3964152"/>
                  <a:pt x="0" y="3997637"/>
                </a:cubicBezTo>
                <a:cubicBezTo>
                  <a:pt x="-33005" y="3859547"/>
                  <a:pt x="50829" y="3668286"/>
                  <a:pt x="0" y="3506499"/>
                </a:cubicBezTo>
                <a:cubicBezTo>
                  <a:pt x="-50829" y="3344712"/>
                  <a:pt x="37773" y="3092772"/>
                  <a:pt x="0" y="2975384"/>
                </a:cubicBezTo>
                <a:cubicBezTo>
                  <a:pt x="-37773" y="2857997"/>
                  <a:pt x="35206" y="2666677"/>
                  <a:pt x="0" y="2524222"/>
                </a:cubicBezTo>
                <a:cubicBezTo>
                  <a:pt x="-35206" y="2381767"/>
                  <a:pt x="45985" y="2167471"/>
                  <a:pt x="0" y="2073060"/>
                </a:cubicBezTo>
                <a:cubicBezTo>
                  <a:pt x="-45985" y="1978649"/>
                  <a:pt x="31601" y="1710206"/>
                  <a:pt x="0" y="1501969"/>
                </a:cubicBezTo>
                <a:cubicBezTo>
                  <a:pt x="-31601" y="1293732"/>
                  <a:pt x="23877" y="1023166"/>
                  <a:pt x="0" y="890902"/>
                </a:cubicBezTo>
                <a:cubicBezTo>
                  <a:pt x="-23877" y="758638"/>
                  <a:pt x="18428" y="293637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93992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F7A3A677-076D-1F6D-3527-B9D28257FB82}"/>
              </a:ext>
            </a:extLst>
          </p:cNvPr>
          <p:cNvCxnSpPr/>
          <p:nvPr/>
        </p:nvCxnSpPr>
        <p:spPr>
          <a:xfrm>
            <a:off x="2175510" y="5253793"/>
            <a:ext cx="419100" cy="163830"/>
          </a:xfrm>
          <a:prstGeom prst="straightConnector1">
            <a:avLst/>
          </a:prstGeom>
          <a:ln>
            <a:solidFill>
              <a:srgbClr val="FF9C46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AC01CD76-415E-5DB5-C09E-9334B002C3A7}"/>
              </a:ext>
            </a:extLst>
          </p:cNvPr>
          <p:cNvCxnSpPr/>
          <p:nvPr/>
        </p:nvCxnSpPr>
        <p:spPr>
          <a:xfrm flipH="1">
            <a:off x="2109810" y="5207531"/>
            <a:ext cx="87993" cy="179070"/>
          </a:xfrm>
          <a:prstGeom prst="line">
            <a:avLst/>
          </a:prstGeom>
          <a:ln>
            <a:solidFill>
              <a:srgbClr val="FF9C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A3646C79-B088-6F7E-9B56-3E1DDB0C7B17}"/>
              </a:ext>
            </a:extLst>
          </p:cNvPr>
          <p:cNvCxnSpPr>
            <a:cxnSpLocks/>
          </p:cNvCxnSpPr>
          <p:nvPr/>
        </p:nvCxnSpPr>
        <p:spPr>
          <a:xfrm flipH="1">
            <a:off x="2531337" y="5377076"/>
            <a:ext cx="84976" cy="189334"/>
          </a:xfrm>
          <a:prstGeom prst="line">
            <a:avLst/>
          </a:prstGeom>
          <a:ln>
            <a:solidFill>
              <a:srgbClr val="FF9C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22BA8C2A-B1CB-66DD-13A2-7C93E8803901}"/>
              </a:ext>
            </a:extLst>
          </p:cNvPr>
          <p:cNvCxnSpPr>
            <a:cxnSpLocks/>
          </p:cNvCxnSpPr>
          <p:nvPr/>
        </p:nvCxnSpPr>
        <p:spPr>
          <a:xfrm>
            <a:off x="2385060" y="5335708"/>
            <a:ext cx="146277" cy="48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C95C3F3-1F4F-9538-6E27-BE52C74EEEE1}"/>
              </a:ext>
            </a:extLst>
          </p:cNvPr>
          <p:cNvSpPr txBox="1"/>
          <p:nvPr/>
        </p:nvSpPr>
        <p:spPr>
          <a:xfrm>
            <a:off x="2340428" y="576191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u="sng" dirty="0">
                <a:solidFill>
                  <a:srgbClr val="FF9C46"/>
                </a:solidFill>
              </a:rPr>
              <a:t>QGP</a:t>
            </a:r>
          </a:p>
        </p:txBody>
      </p:sp>
    </p:spTree>
    <p:extLst>
      <p:ext uri="{BB962C8B-B14F-4D97-AF65-F5344CB8AC3E}">
        <p14:creationId xmlns:p14="http://schemas.microsoft.com/office/powerpoint/2010/main" val="205036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80CB9B6-13DA-0482-EE91-EF0B65BCD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r="4445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6" name="Freeform: Shape 9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Freeform: Shape 9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97A8C9-8530-65CC-3B9D-9A349712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pt-PT" dirty="0"/>
              <a:t>Index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28D8C64-381D-9AF6-F967-6EB86064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pt-PT" sz="2000" dirty="0"/>
              <a:t>Motivation:</a:t>
            </a:r>
          </a:p>
          <a:p>
            <a:pPr lvl="1"/>
            <a:r>
              <a:rPr lang="pt-PT" sz="2000" dirty="0" err="1"/>
              <a:t>The</a:t>
            </a:r>
            <a:r>
              <a:rPr lang="pt-PT" sz="2000" dirty="0"/>
              <a:t> quark-</a:t>
            </a:r>
            <a:r>
              <a:rPr lang="pt-PT" sz="2000" dirty="0" err="1"/>
              <a:t>gluon</a:t>
            </a:r>
            <a:r>
              <a:rPr lang="pt-PT" sz="2000" dirty="0"/>
              <a:t> plasma;</a:t>
            </a:r>
            <a:endParaRPr lang="en-US" sz="2000" dirty="0"/>
          </a:p>
          <a:p>
            <a:pPr lvl="1"/>
            <a:r>
              <a:rPr lang="pt-PT" sz="2000" dirty="0"/>
              <a:t>Jets and b-jets;</a:t>
            </a:r>
          </a:p>
          <a:p>
            <a:pPr lvl="1"/>
            <a:r>
              <a:rPr lang="pt-PT" sz="2000" dirty="0"/>
              <a:t>b-jets and b-</a:t>
            </a:r>
            <a:r>
              <a:rPr lang="pt-PT" sz="2000" dirty="0" err="1"/>
              <a:t>tagging</a:t>
            </a:r>
            <a:r>
              <a:rPr lang="pt-PT" sz="2000" dirty="0"/>
              <a:t>.</a:t>
            </a:r>
          </a:p>
          <a:p>
            <a:r>
              <a:rPr lang="pt-PT" sz="2000" dirty="0"/>
              <a:t>How to tag b-jets:</a:t>
            </a:r>
            <a:endParaRPr lang="en-US" sz="2000" dirty="0"/>
          </a:p>
          <a:p>
            <a:pPr lvl="1"/>
            <a:r>
              <a:rPr lang="pt-PT" sz="2000" dirty="0" err="1"/>
              <a:t>Low-level</a:t>
            </a:r>
            <a:r>
              <a:rPr lang="pt-PT" sz="2000" dirty="0"/>
              <a:t> </a:t>
            </a:r>
            <a:r>
              <a:rPr lang="pt-PT" sz="2000" dirty="0" err="1"/>
              <a:t>taggers</a:t>
            </a:r>
            <a:r>
              <a:rPr lang="pt-PT" sz="2000" dirty="0"/>
              <a:t> (</a:t>
            </a:r>
            <a:r>
              <a:rPr lang="pt-PT" sz="2000" dirty="0" err="1"/>
              <a:t>LLTs</a:t>
            </a:r>
            <a:r>
              <a:rPr lang="pt-PT" sz="2000" dirty="0"/>
              <a:t>);</a:t>
            </a:r>
            <a:endParaRPr lang="en-US" sz="2000" dirty="0"/>
          </a:p>
          <a:p>
            <a:pPr lvl="1"/>
            <a:r>
              <a:rPr lang="pt-PT" sz="2000" dirty="0"/>
              <a:t>High-level taggers – DL1.</a:t>
            </a:r>
          </a:p>
          <a:p>
            <a:r>
              <a:rPr lang="pt-PT" sz="2000" dirty="0"/>
              <a:t>Results:</a:t>
            </a:r>
          </a:p>
          <a:p>
            <a:pPr lvl="1"/>
            <a:r>
              <a:rPr lang="pt-PT" sz="2000" dirty="0"/>
              <a:t>Example - All LLTs case;</a:t>
            </a:r>
          </a:p>
          <a:p>
            <a:pPr lvl="1"/>
            <a:r>
              <a:rPr lang="pt-PT" sz="2000" dirty="0"/>
              <a:t>Comparison - ROC curves.</a:t>
            </a:r>
          </a:p>
          <a:p>
            <a:r>
              <a:rPr lang="pt-PT" sz="2000" dirty="0"/>
              <a:t>Conclusions.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pt-PT" sz="20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29E6F13-5B5D-C8FA-7930-858B8A721232}"/>
              </a:ext>
            </a:extLst>
          </p:cNvPr>
          <p:cNvSpPr txBox="1"/>
          <p:nvPr/>
        </p:nvSpPr>
        <p:spPr>
          <a:xfrm>
            <a:off x="4915807" y="6400412"/>
            <a:ext cx="31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latin typeface="Verdana" panose="020B0604030504040204" pitchFamily="34" charset="0"/>
              </a:rPr>
              <a:t>ATLAS under maintenance during LS2.</a:t>
            </a:r>
            <a:endParaRPr lang="pt-PT" sz="1200" dirty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53BA8ADD-8E46-ECD7-D7A5-AC5D36E5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2</a:t>
            </a:fld>
            <a:endParaRPr lang="pt-PT"/>
          </a:p>
        </p:txBody>
      </p:sp>
      <p:sp>
        <p:nvSpPr>
          <p:cNvPr id="18" name="Marcador de Posição da Data 17">
            <a:extLst>
              <a:ext uri="{FF2B5EF4-FFF2-40B4-BE49-F238E27FC236}">
                <a16:creationId xmlns:a16="http://schemas.microsoft.com/office/drawing/2014/main" id="{AA82CA82-2C16-02EE-96AE-2C64CAD3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62C3-5093-4667-AE87-AB797E7D2237}" type="datetime1">
              <a:rPr lang="pt-PT" smtClean="0"/>
              <a:t>29/06/2022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9123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5A31D9-850C-A9A2-1856-7EFB844A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Motivation: The </a:t>
            </a:r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quark-gluon-plasma</a:t>
            </a:r>
          </a:p>
        </p:txBody>
      </p:sp>
      <p:cxnSp>
        <p:nvCxnSpPr>
          <p:cNvPr id="97" name="Straight Connector 8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D67B38-47EB-0ACA-305D-7EB9D4126DEA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b="1" dirty="0">
                <a:solidFill>
                  <a:schemeClr val="bg1"/>
                </a:solidFill>
              </a:rPr>
              <a:t>quark-gluon plasma </a:t>
            </a:r>
            <a:r>
              <a:rPr lang="en-US" sz="2000" dirty="0">
                <a:solidFill>
                  <a:schemeClr val="bg1"/>
                </a:solidFill>
              </a:rPr>
              <a:t>is a ”state of matter” in which the elementary particles that make up the </a:t>
            </a:r>
            <a:r>
              <a:rPr lang="en-US" sz="2000" u="sng" dirty="0">
                <a:solidFill>
                  <a:schemeClr val="bg1"/>
                </a:solidFill>
              </a:rPr>
              <a:t>hadrons</a:t>
            </a:r>
            <a:r>
              <a:rPr lang="en-US" sz="2000" dirty="0">
                <a:solidFill>
                  <a:schemeClr val="bg1"/>
                </a:solidFill>
              </a:rPr>
              <a:t> of </a:t>
            </a:r>
            <a:r>
              <a:rPr lang="en-US" sz="2000" u="sng" dirty="0">
                <a:solidFill>
                  <a:schemeClr val="bg1"/>
                </a:solidFill>
              </a:rPr>
              <a:t>baryonic matter</a:t>
            </a:r>
            <a:r>
              <a:rPr lang="en-US" sz="2000" dirty="0">
                <a:solidFill>
                  <a:schemeClr val="bg1"/>
                </a:solidFill>
              </a:rPr>
              <a:t> are freed of their strong attraction for one another under extremely high energy densities.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Existed in the Universe a tiny fraction of time after the Big Bang (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10</a:t>
            </a:r>
            <a:r>
              <a:rPr lang="en-US" sz="2000" b="0" i="0" baseline="30000" dirty="0">
                <a:solidFill>
                  <a:schemeClr val="bg1"/>
                </a:solidFill>
                <a:effectLst/>
              </a:rPr>
              <a:t>−12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 to 10</a:t>
            </a:r>
            <a:r>
              <a:rPr lang="en-US" sz="2000" b="0" i="0" baseline="30000" dirty="0">
                <a:solidFill>
                  <a:schemeClr val="bg1"/>
                </a:solidFill>
                <a:effectLst/>
              </a:rPr>
              <a:t>−6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 seconds after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Fundamental to understand how the Universe was created!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CABE15B-0F01-7B5A-F884-E268787A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3" r="-3" b="4918"/>
          <a:stretch/>
        </p:blipFill>
        <p:spPr>
          <a:xfrm>
            <a:off x="7012289" y="289870"/>
            <a:ext cx="4509150" cy="2703975"/>
          </a:xfrm>
          <a:prstGeom prst="rect">
            <a:avLst/>
          </a:prstGeom>
          <a:ln>
            <a:noFill/>
          </a:ln>
        </p:spPr>
      </p:pic>
      <p:cxnSp>
        <p:nvCxnSpPr>
          <p:cNvPr id="98" name="Straight Connector 88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EE10CD5-375F-8384-B4EE-A1CDDC023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334"/>
          <a:stretch/>
        </p:blipFill>
        <p:spPr>
          <a:xfrm>
            <a:off x="7012289" y="3704908"/>
            <a:ext cx="4510800" cy="2759977"/>
          </a:xfrm>
          <a:prstGeom prst="rect">
            <a:avLst/>
          </a:prstGeom>
          <a:ln>
            <a:noFill/>
          </a:ln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DF63800A-8151-2708-D209-B7C774681A0C}"/>
              </a:ext>
            </a:extLst>
          </p:cNvPr>
          <p:cNvSpPr txBox="1"/>
          <p:nvPr/>
        </p:nvSpPr>
        <p:spPr>
          <a:xfrm>
            <a:off x="7007983" y="310221"/>
            <a:ext cx="1605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Verdana" panose="020B0604030504040204" pitchFamily="34" charset="0"/>
              </a:rPr>
              <a:t>QGP illustration.</a:t>
            </a:r>
            <a:endParaRPr lang="pt-P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75E682BB-D99E-E9BC-EA48-5972BDE3643E}"/>
                  </a:ext>
                </a:extLst>
              </p14:cNvPr>
              <p14:cNvContentPartPr/>
              <p14:nvPr/>
            </p14:nvContentPartPr>
            <p14:xfrm>
              <a:off x="7165768" y="3808068"/>
              <a:ext cx="29520" cy="1875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75E682BB-D99E-E9BC-EA48-5972BDE364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1448" y="3803748"/>
                <a:ext cx="381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C85834E1-34E0-BF6D-21F8-A720F3BE1A7B}"/>
                  </a:ext>
                </a:extLst>
              </p14:cNvPr>
              <p14:cNvContentPartPr/>
              <p14:nvPr/>
            </p14:nvContentPartPr>
            <p14:xfrm>
              <a:off x="7153888" y="3807708"/>
              <a:ext cx="2148120" cy="15264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C85834E1-34E0-BF6D-21F8-A720F3BE1A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0888" y="3744708"/>
                <a:ext cx="2273760" cy="278280"/>
              </a:xfrm>
              <a:prstGeom prst="rect">
                <a:avLst/>
              </a:prstGeom>
            </p:spPr>
          </p:pic>
        </mc:Fallback>
      </mc:AlternateContent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46790DBF-982B-6E80-D7AC-967C8459B67D}"/>
              </a:ext>
            </a:extLst>
          </p:cNvPr>
          <p:cNvSpPr txBox="1"/>
          <p:nvPr/>
        </p:nvSpPr>
        <p:spPr>
          <a:xfrm>
            <a:off x="7012289" y="3733047"/>
            <a:ext cx="3055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Verdana" panose="020B0604030504040204" pitchFamily="34" charset="0"/>
              </a:rPr>
              <a:t>Relativistic HI collision schematic.</a:t>
            </a:r>
            <a:endParaRPr lang="pt-P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90E46D1A-236B-A90C-FB22-BC133392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3</a:t>
            </a:fld>
            <a:endParaRPr lang="pt-PT"/>
          </a:p>
        </p:txBody>
      </p:sp>
      <p:sp>
        <p:nvSpPr>
          <p:cNvPr id="36" name="Marcador de Posição da Data 35">
            <a:extLst>
              <a:ext uri="{FF2B5EF4-FFF2-40B4-BE49-F238E27FC236}">
                <a16:creationId xmlns:a16="http://schemas.microsoft.com/office/drawing/2014/main" id="{D417C5FD-1630-DEB6-8B3B-0A8F06D4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6D17-7F42-4B30-9D23-EC1DF084CFF6}" type="datetime1">
              <a:rPr lang="pt-PT" smtClean="0"/>
              <a:t>29/06/2022</a:t>
            </a:fld>
            <a:endParaRPr lang="pt-PT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A3E2445-E262-3C10-AB70-0CA8B94E8214}"/>
              </a:ext>
            </a:extLst>
          </p:cNvPr>
          <p:cNvSpPr/>
          <p:nvPr/>
        </p:nvSpPr>
        <p:spPr>
          <a:xfrm>
            <a:off x="7007983" y="295803"/>
            <a:ext cx="4515106" cy="2698606"/>
          </a:xfrm>
          <a:custGeom>
            <a:avLst/>
            <a:gdLst>
              <a:gd name="connsiteX0" fmla="*/ 0 w 4515106"/>
              <a:gd name="connsiteY0" fmla="*/ 0 h 2698606"/>
              <a:gd name="connsiteX1" fmla="*/ 509562 w 4515106"/>
              <a:gd name="connsiteY1" fmla="*/ 0 h 2698606"/>
              <a:gd name="connsiteX2" fmla="*/ 1199728 w 4515106"/>
              <a:gd name="connsiteY2" fmla="*/ 0 h 2698606"/>
              <a:gd name="connsiteX3" fmla="*/ 1709290 w 4515106"/>
              <a:gd name="connsiteY3" fmla="*/ 0 h 2698606"/>
              <a:gd name="connsiteX4" fmla="*/ 2444607 w 4515106"/>
              <a:gd name="connsiteY4" fmla="*/ 0 h 2698606"/>
              <a:gd name="connsiteX5" fmla="*/ 3179925 w 4515106"/>
              <a:gd name="connsiteY5" fmla="*/ 0 h 2698606"/>
              <a:gd name="connsiteX6" fmla="*/ 3915242 w 4515106"/>
              <a:gd name="connsiteY6" fmla="*/ 0 h 2698606"/>
              <a:gd name="connsiteX7" fmla="*/ 4515106 w 4515106"/>
              <a:gd name="connsiteY7" fmla="*/ 0 h 2698606"/>
              <a:gd name="connsiteX8" fmla="*/ 4515106 w 4515106"/>
              <a:gd name="connsiteY8" fmla="*/ 728624 h 2698606"/>
              <a:gd name="connsiteX9" fmla="*/ 4515106 w 4515106"/>
              <a:gd name="connsiteY9" fmla="*/ 1403275 h 2698606"/>
              <a:gd name="connsiteX10" fmla="*/ 4515106 w 4515106"/>
              <a:gd name="connsiteY10" fmla="*/ 2698606 h 2698606"/>
              <a:gd name="connsiteX11" fmla="*/ 3960393 w 4515106"/>
              <a:gd name="connsiteY11" fmla="*/ 2698606 h 2698606"/>
              <a:gd name="connsiteX12" fmla="*/ 3450831 w 4515106"/>
              <a:gd name="connsiteY12" fmla="*/ 2698606 h 2698606"/>
              <a:gd name="connsiteX13" fmla="*/ 2896118 w 4515106"/>
              <a:gd name="connsiteY13" fmla="*/ 2698606 h 2698606"/>
              <a:gd name="connsiteX14" fmla="*/ 2386556 w 4515106"/>
              <a:gd name="connsiteY14" fmla="*/ 2698606 h 2698606"/>
              <a:gd name="connsiteX15" fmla="*/ 1786692 w 4515106"/>
              <a:gd name="connsiteY15" fmla="*/ 2698606 h 2698606"/>
              <a:gd name="connsiteX16" fmla="*/ 1231979 w 4515106"/>
              <a:gd name="connsiteY16" fmla="*/ 2698606 h 2698606"/>
              <a:gd name="connsiteX17" fmla="*/ 677266 w 4515106"/>
              <a:gd name="connsiteY17" fmla="*/ 2698606 h 2698606"/>
              <a:gd name="connsiteX18" fmla="*/ 0 w 4515106"/>
              <a:gd name="connsiteY18" fmla="*/ 2698606 h 2698606"/>
              <a:gd name="connsiteX19" fmla="*/ 0 w 4515106"/>
              <a:gd name="connsiteY19" fmla="*/ 1996968 h 2698606"/>
              <a:gd name="connsiteX20" fmla="*/ 0 w 4515106"/>
              <a:gd name="connsiteY20" fmla="*/ 1403275 h 2698606"/>
              <a:gd name="connsiteX21" fmla="*/ 0 w 4515106"/>
              <a:gd name="connsiteY21" fmla="*/ 782596 h 2698606"/>
              <a:gd name="connsiteX22" fmla="*/ 0 w 4515106"/>
              <a:gd name="connsiteY22" fmla="*/ 0 h 269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15106" h="2698606" extrusionOk="0">
                <a:moveTo>
                  <a:pt x="0" y="0"/>
                </a:moveTo>
                <a:cubicBezTo>
                  <a:pt x="157631" y="16122"/>
                  <a:pt x="313111" y="8727"/>
                  <a:pt x="509562" y="0"/>
                </a:cubicBezTo>
                <a:cubicBezTo>
                  <a:pt x="706013" y="-8727"/>
                  <a:pt x="976331" y="-9385"/>
                  <a:pt x="1199728" y="0"/>
                </a:cubicBezTo>
                <a:cubicBezTo>
                  <a:pt x="1423125" y="9385"/>
                  <a:pt x="1584053" y="9275"/>
                  <a:pt x="1709290" y="0"/>
                </a:cubicBezTo>
                <a:cubicBezTo>
                  <a:pt x="1834527" y="-9275"/>
                  <a:pt x="2260129" y="19070"/>
                  <a:pt x="2444607" y="0"/>
                </a:cubicBezTo>
                <a:cubicBezTo>
                  <a:pt x="2629085" y="-19070"/>
                  <a:pt x="2827156" y="-17795"/>
                  <a:pt x="3179925" y="0"/>
                </a:cubicBezTo>
                <a:cubicBezTo>
                  <a:pt x="3532694" y="17795"/>
                  <a:pt x="3707357" y="-3996"/>
                  <a:pt x="3915242" y="0"/>
                </a:cubicBezTo>
                <a:cubicBezTo>
                  <a:pt x="4123127" y="3996"/>
                  <a:pt x="4323301" y="-11904"/>
                  <a:pt x="4515106" y="0"/>
                </a:cubicBezTo>
                <a:cubicBezTo>
                  <a:pt x="4534133" y="300588"/>
                  <a:pt x="4524893" y="487730"/>
                  <a:pt x="4515106" y="728624"/>
                </a:cubicBezTo>
                <a:cubicBezTo>
                  <a:pt x="4505319" y="969518"/>
                  <a:pt x="4497762" y="1161307"/>
                  <a:pt x="4515106" y="1403275"/>
                </a:cubicBezTo>
                <a:cubicBezTo>
                  <a:pt x="4532450" y="1645243"/>
                  <a:pt x="4513597" y="2261218"/>
                  <a:pt x="4515106" y="2698606"/>
                </a:cubicBezTo>
                <a:cubicBezTo>
                  <a:pt x="4401470" y="2680339"/>
                  <a:pt x="4121707" y="2725980"/>
                  <a:pt x="3960393" y="2698606"/>
                </a:cubicBezTo>
                <a:cubicBezTo>
                  <a:pt x="3799079" y="2671232"/>
                  <a:pt x="3561382" y="2715955"/>
                  <a:pt x="3450831" y="2698606"/>
                </a:cubicBezTo>
                <a:cubicBezTo>
                  <a:pt x="3340280" y="2681257"/>
                  <a:pt x="3131181" y="2692189"/>
                  <a:pt x="2896118" y="2698606"/>
                </a:cubicBezTo>
                <a:cubicBezTo>
                  <a:pt x="2661055" y="2705023"/>
                  <a:pt x="2517661" y="2674010"/>
                  <a:pt x="2386556" y="2698606"/>
                </a:cubicBezTo>
                <a:cubicBezTo>
                  <a:pt x="2255451" y="2723202"/>
                  <a:pt x="2054406" y="2688033"/>
                  <a:pt x="1786692" y="2698606"/>
                </a:cubicBezTo>
                <a:cubicBezTo>
                  <a:pt x="1518978" y="2709179"/>
                  <a:pt x="1399831" y="2702186"/>
                  <a:pt x="1231979" y="2698606"/>
                </a:cubicBezTo>
                <a:cubicBezTo>
                  <a:pt x="1064127" y="2695026"/>
                  <a:pt x="803923" y="2683766"/>
                  <a:pt x="677266" y="2698606"/>
                </a:cubicBezTo>
                <a:cubicBezTo>
                  <a:pt x="550609" y="2713446"/>
                  <a:pt x="183906" y="2725445"/>
                  <a:pt x="0" y="2698606"/>
                </a:cubicBezTo>
                <a:cubicBezTo>
                  <a:pt x="22629" y="2429049"/>
                  <a:pt x="3881" y="2308452"/>
                  <a:pt x="0" y="1996968"/>
                </a:cubicBezTo>
                <a:cubicBezTo>
                  <a:pt x="-3881" y="1685484"/>
                  <a:pt x="-19662" y="1636845"/>
                  <a:pt x="0" y="1403275"/>
                </a:cubicBezTo>
                <a:cubicBezTo>
                  <a:pt x="19662" y="1169705"/>
                  <a:pt x="-3212" y="987608"/>
                  <a:pt x="0" y="782596"/>
                </a:cubicBezTo>
                <a:cubicBezTo>
                  <a:pt x="3212" y="577584"/>
                  <a:pt x="-18431" y="19597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474343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DD4AB833-2D12-F42F-B7A7-05B416DA28C1}"/>
              </a:ext>
            </a:extLst>
          </p:cNvPr>
          <p:cNvSpPr/>
          <p:nvPr/>
        </p:nvSpPr>
        <p:spPr>
          <a:xfrm>
            <a:off x="7006333" y="3704907"/>
            <a:ext cx="4515106" cy="2759977"/>
          </a:xfrm>
          <a:custGeom>
            <a:avLst/>
            <a:gdLst>
              <a:gd name="connsiteX0" fmla="*/ 0 w 4515106"/>
              <a:gd name="connsiteY0" fmla="*/ 0 h 2759977"/>
              <a:gd name="connsiteX1" fmla="*/ 509562 w 4515106"/>
              <a:gd name="connsiteY1" fmla="*/ 0 h 2759977"/>
              <a:gd name="connsiteX2" fmla="*/ 1199728 w 4515106"/>
              <a:gd name="connsiteY2" fmla="*/ 0 h 2759977"/>
              <a:gd name="connsiteX3" fmla="*/ 1709290 w 4515106"/>
              <a:gd name="connsiteY3" fmla="*/ 0 h 2759977"/>
              <a:gd name="connsiteX4" fmla="*/ 2444607 w 4515106"/>
              <a:gd name="connsiteY4" fmla="*/ 0 h 2759977"/>
              <a:gd name="connsiteX5" fmla="*/ 3179925 w 4515106"/>
              <a:gd name="connsiteY5" fmla="*/ 0 h 2759977"/>
              <a:gd name="connsiteX6" fmla="*/ 3915242 w 4515106"/>
              <a:gd name="connsiteY6" fmla="*/ 0 h 2759977"/>
              <a:gd name="connsiteX7" fmla="*/ 4515106 w 4515106"/>
              <a:gd name="connsiteY7" fmla="*/ 0 h 2759977"/>
              <a:gd name="connsiteX8" fmla="*/ 4515106 w 4515106"/>
              <a:gd name="connsiteY8" fmla="*/ 745194 h 2759977"/>
              <a:gd name="connsiteX9" fmla="*/ 4515106 w 4515106"/>
              <a:gd name="connsiteY9" fmla="*/ 1435188 h 2759977"/>
              <a:gd name="connsiteX10" fmla="*/ 4515106 w 4515106"/>
              <a:gd name="connsiteY10" fmla="*/ 2759977 h 2759977"/>
              <a:gd name="connsiteX11" fmla="*/ 3960393 w 4515106"/>
              <a:gd name="connsiteY11" fmla="*/ 2759977 h 2759977"/>
              <a:gd name="connsiteX12" fmla="*/ 3450831 w 4515106"/>
              <a:gd name="connsiteY12" fmla="*/ 2759977 h 2759977"/>
              <a:gd name="connsiteX13" fmla="*/ 2896118 w 4515106"/>
              <a:gd name="connsiteY13" fmla="*/ 2759977 h 2759977"/>
              <a:gd name="connsiteX14" fmla="*/ 2386556 w 4515106"/>
              <a:gd name="connsiteY14" fmla="*/ 2759977 h 2759977"/>
              <a:gd name="connsiteX15" fmla="*/ 1786692 w 4515106"/>
              <a:gd name="connsiteY15" fmla="*/ 2759977 h 2759977"/>
              <a:gd name="connsiteX16" fmla="*/ 1231979 w 4515106"/>
              <a:gd name="connsiteY16" fmla="*/ 2759977 h 2759977"/>
              <a:gd name="connsiteX17" fmla="*/ 677266 w 4515106"/>
              <a:gd name="connsiteY17" fmla="*/ 2759977 h 2759977"/>
              <a:gd name="connsiteX18" fmla="*/ 0 w 4515106"/>
              <a:gd name="connsiteY18" fmla="*/ 2759977 h 2759977"/>
              <a:gd name="connsiteX19" fmla="*/ 0 w 4515106"/>
              <a:gd name="connsiteY19" fmla="*/ 2042383 h 2759977"/>
              <a:gd name="connsiteX20" fmla="*/ 0 w 4515106"/>
              <a:gd name="connsiteY20" fmla="*/ 1435188 h 2759977"/>
              <a:gd name="connsiteX21" fmla="*/ 0 w 4515106"/>
              <a:gd name="connsiteY21" fmla="*/ 800393 h 2759977"/>
              <a:gd name="connsiteX22" fmla="*/ 0 w 4515106"/>
              <a:gd name="connsiteY22" fmla="*/ 0 h 275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15106" h="2759977" extrusionOk="0">
                <a:moveTo>
                  <a:pt x="0" y="0"/>
                </a:moveTo>
                <a:cubicBezTo>
                  <a:pt x="157631" y="16122"/>
                  <a:pt x="313111" y="8727"/>
                  <a:pt x="509562" y="0"/>
                </a:cubicBezTo>
                <a:cubicBezTo>
                  <a:pt x="706013" y="-8727"/>
                  <a:pt x="976331" y="-9385"/>
                  <a:pt x="1199728" y="0"/>
                </a:cubicBezTo>
                <a:cubicBezTo>
                  <a:pt x="1423125" y="9385"/>
                  <a:pt x="1584053" y="9275"/>
                  <a:pt x="1709290" y="0"/>
                </a:cubicBezTo>
                <a:cubicBezTo>
                  <a:pt x="1834527" y="-9275"/>
                  <a:pt x="2260129" y="19070"/>
                  <a:pt x="2444607" y="0"/>
                </a:cubicBezTo>
                <a:cubicBezTo>
                  <a:pt x="2629085" y="-19070"/>
                  <a:pt x="2827156" y="-17795"/>
                  <a:pt x="3179925" y="0"/>
                </a:cubicBezTo>
                <a:cubicBezTo>
                  <a:pt x="3532694" y="17795"/>
                  <a:pt x="3707357" y="-3996"/>
                  <a:pt x="3915242" y="0"/>
                </a:cubicBezTo>
                <a:cubicBezTo>
                  <a:pt x="4123127" y="3996"/>
                  <a:pt x="4323301" y="-11904"/>
                  <a:pt x="4515106" y="0"/>
                </a:cubicBezTo>
                <a:cubicBezTo>
                  <a:pt x="4550917" y="160072"/>
                  <a:pt x="4480551" y="547716"/>
                  <a:pt x="4515106" y="745194"/>
                </a:cubicBezTo>
                <a:cubicBezTo>
                  <a:pt x="4549661" y="942672"/>
                  <a:pt x="4532746" y="1248626"/>
                  <a:pt x="4515106" y="1435188"/>
                </a:cubicBezTo>
                <a:cubicBezTo>
                  <a:pt x="4497466" y="1621750"/>
                  <a:pt x="4515138" y="2357218"/>
                  <a:pt x="4515106" y="2759977"/>
                </a:cubicBezTo>
                <a:cubicBezTo>
                  <a:pt x="4401470" y="2741710"/>
                  <a:pt x="4121707" y="2787351"/>
                  <a:pt x="3960393" y="2759977"/>
                </a:cubicBezTo>
                <a:cubicBezTo>
                  <a:pt x="3799079" y="2732603"/>
                  <a:pt x="3561382" y="2777326"/>
                  <a:pt x="3450831" y="2759977"/>
                </a:cubicBezTo>
                <a:cubicBezTo>
                  <a:pt x="3340280" y="2742628"/>
                  <a:pt x="3131181" y="2753560"/>
                  <a:pt x="2896118" y="2759977"/>
                </a:cubicBezTo>
                <a:cubicBezTo>
                  <a:pt x="2661055" y="2766394"/>
                  <a:pt x="2517661" y="2735381"/>
                  <a:pt x="2386556" y="2759977"/>
                </a:cubicBezTo>
                <a:cubicBezTo>
                  <a:pt x="2255451" y="2784573"/>
                  <a:pt x="2054406" y="2749404"/>
                  <a:pt x="1786692" y="2759977"/>
                </a:cubicBezTo>
                <a:cubicBezTo>
                  <a:pt x="1518978" y="2770550"/>
                  <a:pt x="1399831" y="2763557"/>
                  <a:pt x="1231979" y="2759977"/>
                </a:cubicBezTo>
                <a:cubicBezTo>
                  <a:pt x="1064127" y="2756397"/>
                  <a:pt x="803923" y="2745137"/>
                  <a:pt x="677266" y="2759977"/>
                </a:cubicBezTo>
                <a:cubicBezTo>
                  <a:pt x="550609" y="2774817"/>
                  <a:pt x="183906" y="2786816"/>
                  <a:pt x="0" y="2759977"/>
                </a:cubicBezTo>
                <a:cubicBezTo>
                  <a:pt x="-23429" y="2569714"/>
                  <a:pt x="-14239" y="2266932"/>
                  <a:pt x="0" y="2042383"/>
                </a:cubicBezTo>
                <a:cubicBezTo>
                  <a:pt x="14239" y="1817834"/>
                  <a:pt x="2336" y="1716801"/>
                  <a:pt x="0" y="1435188"/>
                </a:cubicBezTo>
                <a:cubicBezTo>
                  <a:pt x="-2336" y="1153575"/>
                  <a:pt x="-1235" y="1089225"/>
                  <a:pt x="0" y="800393"/>
                </a:cubicBezTo>
                <a:cubicBezTo>
                  <a:pt x="1235" y="511562"/>
                  <a:pt x="769" y="26981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2474343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47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texto, escuro&#10;&#10;Descrição gerada automaticamente">
            <a:extLst>
              <a:ext uri="{FF2B5EF4-FFF2-40B4-BE49-F238E27FC236}">
                <a16:creationId xmlns:a16="http://schemas.microsoft.com/office/drawing/2014/main" id="{BD3F62F6-EBD9-7788-35A1-0BC60F920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26B6BA-AAF1-072F-5FD6-C799B837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t-PT" sz="4000">
                <a:solidFill>
                  <a:srgbClr val="FFFFFF"/>
                </a:solidFill>
              </a:rPr>
              <a:t>Motivation: </a:t>
            </a:r>
            <a:r>
              <a:rPr lang="pt-PT" sz="4000" b="1">
                <a:solidFill>
                  <a:srgbClr val="FFFFFF"/>
                </a:solidFill>
              </a:rPr>
              <a:t>Jets</a:t>
            </a:r>
            <a:r>
              <a:rPr lang="pt-PT" sz="4000">
                <a:solidFill>
                  <a:srgbClr val="FFFFFF"/>
                </a:solidFill>
              </a:rPr>
              <a:t> and </a:t>
            </a:r>
            <a:r>
              <a:rPr lang="pt-PT" sz="4000" b="1">
                <a:solidFill>
                  <a:srgbClr val="FFFFFF"/>
                </a:solidFill>
              </a:rPr>
              <a:t>b-jets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E65A5855-8A6A-3C9B-D643-0B4F3CD58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Jets</a:t>
            </a:r>
            <a:r>
              <a:rPr lang="en-US" sz="2000" dirty="0">
                <a:solidFill>
                  <a:srgbClr val="FFFFFF"/>
                </a:solidFill>
              </a:rPr>
              <a:t>: collimated sprays of particles originating from the hadronization of quarks;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They come in 3 </a:t>
            </a:r>
            <a:r>
              <a:rPr lang="en-US" sz="2000" b="1" dirty="0">
                <a:solidFill>
                  <a:srgbClr val="FFFFFF"/>
                </a:solidFill>
              </a:rPr>
              <a:t>flavours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en-US" sz="2000" u="sng" dirty="0">
                <a:solidFill>
                  <a:srgbClr val="FFFFFF"/>
                </a:solidFill>
              </a:rPr>
              <a:t>b-jets</a:t>
            </a:r>
            <a:r>
              <a:rPr lang="en-US" sz="2000" dirty="0">
                <a:solidFill>
                  <a:srgbClr val="FFFFFF"/>
                </a:solidFill>
              </a:rPr>
              <a:t>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c-jets;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light-jets.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Jets serve as </a:t>
            </a:r>
            <a:r>
              <a:rPr lang="en-US" sz="2000" b="1" dirty="0">
                <a:solidFill>
                  <a:srgbClr val="FFFFFF"/>
                </a:solidFill>
              </a:rPr>
              <a:t>probes</a:t>
            </a:r>
            <a:r>
              <a:rPr lang="en-US" sz="2000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70" name="Marcador de Posição da Data 69">
            <a:extLst>
              <a:ext uri="{FF2B5EF4-FFF2-40B4-BE49-F238E27FC236}">
                <a16:creationId xmlns:a16="http://schemas.microsoft.com/office/drawing/2014/main" id="{ACF6B1E5-3CEB-1955-E056-CEC3A2EB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2074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073AC013-8ED9-42FF-9B66-B1326EC1D51F}" type="datetime1">
              <a:rPr lang="pt-PT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29/06/2022</a:t>
            </a:fld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58" name="Marcador de Posição do Número do Diapositivo 57">
            <a:extLst>
              <a:ext uri="{FF2B5EF4-FFF2-40B4-BE49-F238E27FC236}">
                <a16:creationId xmlns:a16="http://schemas.microsoft.com/office/drawing/2014/main" id="{06C1C0F7-508A-E5FF-2B51-E77CB609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59DDD68-1951-49B6-951B-36FD7B5BCC9C}" type="slidenum">
              <a:rPr lang="pt-PT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8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5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FE2BE8-2F1F-1041-9FB6-7830CEA5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Motivation: </a:t>
            </a:r>
            <a:r>
              <a:rPr lang="en-US" dirty="0"/>
              <a:t>b-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jets and b-tagging</a:t>
            </a:r>
          </a:p>
        </p:txBody>
      </p:sp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2CA8D65A-143E-259F-E814-0667C5C89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676352"/>
            <a:ext cx="3425957" cy="3504815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281CC460-E1DB-0ED3-7A97-A24F0B684142}"/>
              </a:ext>
            </a:extLst>
          </p:cNvPr>
          <p:cNvCxnSpPr>
            <a:cxnSpLocks/>
          </p:cNvCxnSpPr>
          <p:nvPr/>
        </p:nvCxnSpPr>
        <p:spPr>
          <a:xfrm flipH="1" flipV="1">
            <a:off x="2501900" y="3299460"/>
            <a:ext cx="4304224" cy="1140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89F4F835-FAB5-ECF6-5DF5-2C7C80E294F9}"/>
              </a:ext>
            </a:extLst>
          </p:cNvPr>
          <p:cNvCxnSpPr/>
          <p:nvPr/>
        </p:nvCxnSpPr>
        <p:spPr>
          <a:xfrm>
            <a:off x="8213725" y="2479040"/>
            <a:ext cx="106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B70E8C55-FE18-CF71-B175-007451B63DCB}"/>
              </a:ext>
            </a:extLst>
          </p:cNvPr>
          <p:cNvCxnSpPr/>
          <p:nvPr/>
        </p:nvCxnSpPr>
        <p:spPr>
          <a:xfrm>
            <a:off x="9165590" y="2479040"/>
            <a:ext cx="106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0F1EE5F4-0153-6B99-4ED4-F753E687965D}"/>
              </a:ext>
            </a:extLst>
          </p:cNvPr>
          <p:cNvCxnSpPr/>
          <p:nvPr/>
        </p:nvCxnSpPr>
        <p:spPr>
          <a:xfrm>
            <a:off x="9406890" y="2479040"/>
            <a:ext cx="106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AA432C2-592C-9AA7-BB76-207E44468745}"/>
              </a:ext>
            </a:extLst>
          </p:cNvPr>
          <p:cNvSpPr txBox="1"/>
          <p:nvPr/>
        </p:nvSpPr>
        <p:spPr>
          <a:xfrm>
            <a:off x="371688" y="5181167"/>
            <a:ext cx="209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Verdana" panose="020B0604030504040204" pitchFamily="34" charset="0"/>
              </a:rPr>
              <a:t>Diagram illustrating the</a:t>
            </a:r>
          </a:p>
          <a:p>
            <a:pPr algn="ctr"/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Verdana" panose="020B0604030504040204" pitchFamily="34" charset="0"/>
              </a:rPr>
              <a:t>structure of a b-jet.</a:t>
            </a:r>
            <a:endParaRPr lang="pt-P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Marcador de Posição do Número do Diapositivo 38">
            <a:extLst>
              <a:ext uri="{FF2B5EF4-FFF2-40B4-BE49-F238E27FC236}">
                <a16:creationId xmlns:a16="http://schemas.microsoft.com/office/drawing/2014/main" id="{F3BBC913-B295-1E7E-7523-AF3F3BFD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5</a:t>
            </a:fld>
            <a:endParaRPr lang="pt-PT"/>
          </a:p>
        </p:txBody>
      </p:sp>
      <p:sp>
        <p:nvSpPr>
          <p:cNvPr id="45" name="Marcador de Posição da Data 44">
            <a:extLst>
              <a:ext uri="{FF2B5EF4-FFF2-40B4-BE49-F238E27FC236}">
                <a16:creationId xmlns:a16="http://schemas.microsoft.com/office/drawing/2014/main" id="{12628ACD-D0EE-6413-C650-5EF478D1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A62A-38A4-4302-9C7A-4538B65117D6}" type="datetime1">
              <a:rPr lang="pt-PT" smtClean="0"/>
              <a:t>29/06/2022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D2A0DD-8E51-F359-D98D-021F2D8FF52D}"/>
              </a:ext>
            </a:extLst>
          </p:cNvPr>
          <p:cNvSpPr txBox="1"/>
          <p:nvPr/>
        </p:nvSpPr>
        <p:spPr>
          <a:xfrm>
            <a:off x="4387515" y="2022601"/>
            <a:ext cx="7161017" cy="4154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1" dirty="0"/>
              <a:t>b-tagging</a:t>
            </a:r>
            <a:r>
              <a:rPr lang="en-US" sz="2300" dirty="0"/>
              <a:t> is utilized to study physics processes with b-jets in their final state: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Standard Model Higgs sectors (H → bb, HH → bbbb, ...);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Top physics (t → W b);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Beyond Standard Model searches (X → bY).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1" dirty="0"/>
              <a:t>b-hadrons</a:t>
            </a:r>
            <a:r>
              <a:rPr lang="en-US" sz="2300" dirty="0"/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Sufficient lifetime → they travel some </a:t>
            </a:r>
            <a:r>
              <a:rPr lang="en-US" sz="2300" b="1" dirty="0"/>
              <a:t>measurable</a:t>
            </a:r>
            <a:r>
              <a:rPr lang="en-US" sz="2300" dirty="0"/>
              <a:t> distance before decaying → displaced secondary vertex;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High mass (few GeV) → decay products with a larger </a:t>
            </a:r>
            <a:r>
              <a:rPr lang="en-US" sz="2300" b="1" dirty="0"/>
              <a:t>p</a:t>
            </a:r>
            <a:r>
              <a:rPr lang="en-US" sz="2300" b="1" baseline="-25000" dirty="0"/>
              <a:t>T</a:t>
            </a:r>
            <a:r>
              <a:rPr lang="en-US" sz="2300" b="1" dirty="0"/>
              <a:t> </a:t>
            </a:r>
            <a:r>
              <a:rPr lang="en-US" sz="2300" dirty="0"/>
              <a:t>(transverse momentum), which means b-jets: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Are wider;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Have higher multiplicities (numbers of constituent particles) and invariant masses;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6A972973-CC4E-9791-ADB0-0C6347E62E93}"/>
              </a:ext>
            </a:extLst>
          </p:cNvPr>
          <p:cNvCxnSpPr>
            <a:cxnSpLocks/>
          </p:cNvCxnSpPr>
          <p:nvPr/>
        </p:nvCxnSpPr>
        <p:spPr>
          <a:xfrm>
            <a:off x="6806124" y="4440338"/>
            <a:ext cx="272332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8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F44244-14D4-4906-1790-5668E254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PT" sz="3800" dirty="0"/>
              <a:t>How to tag b-jets: </a:t>
            </a:r>
            <a:r>
              <a:rPr lang="pt-PT" sz="3800" dirty="0" err="1"/>
              <a:t>Low-level</a:t>
            </a:r>
            <a:r>
              <a:rPr lang="pt-PT" sz="3800" dirty="0"/>
              <a:t> </a:t>
            </a:r>
            <a:r>
              <a:rPr lang="pt-PT" sz="3800" dirty="0" err="1"/>
              <a:t>taggers</a:t>
            </a:r>
            <a:r>
              <a:rPr lang="pt-PT" sz="3800" dirty="0"/>
              <a:t> (</a:t>
            </a:r>
            <a:r>
              <a:rPr lang="pt-PT" sz="3800" dirty="0" err="1"/>
              <a:t>LLTs</a:t>
            </a:r>
            <a:r>
              <a:rPr lang="pt-PT" sz="3800" dirty="0"/>
              <a:t>)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9BD0A9E-FE32-D2DD-C212-95CC75D7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PT" sz="1900" dirty="0" err="1"/>
              <a:t>Exploit</a:t>
            </a:r>
            <a:r>
              <a:rPr lang="pt-PT" sz="1900" dirty="0"/>
              <a:t> the </a:t>
            </a:r>
            <a:r>
              <a:rPr lang="pt-PT" sz="1900" dirty="0" err="1"/>
              <a:t>jet’s</a:t>
            </a:r>
            <a:r>
              <a:rPr lang="pt-PT" sz="1900" dirty="0"/>
              <a:t> </a:t>
            </a:r>
            <a:r>
              <a:rPr lang="pt-PT" sz="1900" dirty="0" err="1"/>
              <a:t>properties</a:t>
            </a:r>
            <a:r>
              <a:rPr lang="pt-PT" sz="1900" dirty="0"/>
              <a:t> to </a:t>
            </a:r>
            <a:r>
              <a:rPr lang="pt-PT" sz="1900" dirty="0" err="1"/>
              <a:t>infer</a:t>
            </a:r>
            <a:r>
              <a:rPr lang="pt-PT" sz="1900" dirty="0"/>
              <a:t> </a:t>
            </a:r>
            <a:r>
              <a:rPr lang="pt-PT" sz="1900" dirty="0" err="1"/>
              <a:t>its</a:t>
            </a:r>
            <a:r>
              <a:rPr lang="pt-PT" sz="1900" dirty="0"/>
              <a:t> </a:t>
            </a:r>
            <a:r>
              <a:rPr lang="pt-PT" sz="1900" dirty="0" err="1"/>
              <a:t>flavour</a:t>
            </a:r>
            <a:r>
              <a:rPr lang="pt-PT" sz="1900" dirty="0"/>
              <a:t>.</a:t>
            </a:r>
          </a:p>
          <a:p>
            <a:r>
              <a:rPr lang="pt-PT" sz="1900" dirty="0"/>
              <a:t>3 </a:t>
            </a:r>
            <a:r>
              <a:rPr lang="pt-PT" sz="1900" dirty="0" err="1"/>
              <a:t>types</a:t>
            </a:r>
            <a:r>
              <a:rPr lang="pt-PT" sz="1900" dirty="0"/>
              <a:t>:</a:t>
            </a:r>
          </a:p>
          <a:p>
            <a:pPr lvl="1"/>
            <a:r>
              <a:rPr lang="en-US" sz="1900" dirty="0"/>
              <a:t>Algorithms based on impact parameters: </a:t>
            </a:r>
            <a:r>
              <a:rPr lang="en-US" sz="1900" b="1" dirty="0"/>
              <a:t>IP2D</a:t>
            </a:r>
            <a:r>
              <a:rPr lang="en-US" sz="1900" dirty="0"/>
              <a:t> and </a:t>
            </a:r>
            <a:r>
              <a:rPr lang="en-US" sz="1900" b="1" dirty="0"/>
              <a:t>IP3D;</a:t>
            </a:r>
          </a:p>
          <a:p>
            <a:pPr lvl="1"/>
            <a:r>
              <a:rPr lang="en-US" sz="1900" dirty="0"/>
              <a:t>Secondary vertex finding algorithms: </a:t>
            </a:r>
            <a:r>
              <a:rPr lang="en-US" sz="1900" b="1" dirty="0"/>
              <a:t>SV1;</a:t>
            </a:r>
          </a:p>
          <a:p>
            <a:pPr lvl="1"/>
            <a:r>
              <a:rPr lang="pt-PT" sz="1900" dirty="0" err="1"/>
              <a:t>Topological</a:t>
            </a:r>
            <a:r>
              <a:rPr lang="pt-PT" sz="1900" dirty="0"/>
              <a:t> </a:t>
            </a:r>
            <a:r>
              <a:rPr lang="pt-PT" sz="1900" dirty="0" err="1"/>
              <a:t>multi-vertex</a:t>
            </a:r>
            <a:r>
              <a:rPr lang="pt-PT" sz="1900" dirty="0"/>
              <a:t> </a:t>
            </a:r>
            <a:r>
              <a:rPr lang="pt-PT" sz="1900" dirty="0" err="1"/>
              <a:t>finding</a:t>
            </a:r>
            <a:r>
              <a:rPr lang="pt-PT" sz="1900" dirty="0"/>
              <a:t> </a:t>
            </a:r>
            <a:r>
              <a:rPr lang="pt-PT" sz="1900" dirty="0" err="1"/>
              <a:t>algorithms</a:t>
            </a:r>
            <a:r>
              <a:rPr lang="pt-PT" sz="1900" dirty="0"/>
              <a:t>: </a:t>
            </a:r>
            <a:r>
              <a:rPr lang="pt-PT" sz="1900" b="1" dirty="0" err="1"/>
              <a:t>JetFitter</a:t>
            </a:r>
            <a:r>
              <a:rPr lang="pt-PT" sz="1900" b="1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A2FC50-6F45-3C3D-C9BE-52664E934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34" y="1299599"/>
            <a:ext cx="7537704" cy="4258801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24694066-7275-6FDB-F5BA-0FBDA0028F4A}"/>
              </a:ext>
            </a:extLst>
          </p:cNvPr>
          <p:cNvSpPr txBox="1"/>
          <p:nvPr/>
        </p:nvSpPr>
        <p:spPr>
          <a:xfrm>
            <a:off x="6390396" y="5515702"/>
            <a:ext cx="3309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Verdana" panose="020B0604030504040204" pitchFamily="34" charset="0"/>
              </a:rPr>
              <a:t>Diagram illustrating the</a:t>
            </a:r>
          </a:p>
          <a:p>
            <a:pPr algn="ctr"/>
            <a:r>
              <a:rPr 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Verdana" panose="020B0604030504040204" pitchFamily="34" charset="0"/>
              </a:rPr>
              <a:t>structure of jets formed in a collision.</a:t>
            </a:r>
            <a:endParaRPr lang="pt-P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A75439F-C33F-48E7-F913-DC0D2FD1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DDD68-1951-49B6-951B-36FD7B5BCC9C}" type="slidenum">
              <a:rPr lang="pt-PT" smtClean="0"/>
              <a:t>6</a:t>
            </a:fld>
            <a:endParaRPr lang="pt-PT"/>
          </a:p>
        </p:txBody>
      </p:sp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F15C8D8F-9574-1C72-22F7-9C6B8F03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BDDC6-1437-4757-BBF6-1C32BA50C2C3}" type="datetime1">
              <a:rPr lang="pt-PT" smtClean="0"/>
              <a:t>29/06/2022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494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C4E4F8-9AA8-6F66-187F-378CA915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to tag b-jets: High-level taggers – DL1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Marcador de Posição de Conteúdo 11" descr="Uma imagem com texto, calculadora&#10;&#10;Descrição gerada automaticamente">
            <a:extLst>
              <a:ext uri="{FF2B5EF4-FFF2-40B4-BE49-F238E27FC236}">
                <a16:creationId xmlns:a16="http://schemas.microsoft.com/office/drawing/2014/main" id="{CF60AB93-FBDF-4E3E-F7F2-662002AC4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025"/>
          <a:stretch/>
        </p:blipFill>
        <p:spPr>
          <a:xfrm>
            <a:off x="162560" y="2363098"/>
            <a:ext cx="7396588" cy="3997637"/>
          </a:xfrm>
          <a:prstGeom prst="rect">
            <a:avLst/>
          </a:prstGeo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D0AA7648-BA95-9E24-FD00-613F642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A709FA-ED6B-4FC0-B993-9A98144F4159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6/29/2022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4778672-C0CC-521B-EF65-20574619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41F5743-5C1C-BFCC-0B9A-4ADEBF128B3D}"/>
              </a:ext>
            </a:extLst>
          </p:cNvPr>
          <p:cNvSpPr txBox="1"/>
          <p:nvPr/>
        </p:nvSpPr>
        <p:spPr>
          <a:xfrm>
            <a:off x="7851070" y="3118734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</a:t>
            </a:r>
            <a:r>
              <a:rPr lang="pt-PT" baseline="-25000" dirty="0"/>
              <a:t>b</a:t>
            </a:r>
            <a:endParaRPr lang="pt-PT" dirty="0"/>
          </a:p>
          <a:p>
            <a:r>
              <a:rPr lang="pt-PT" dirty="0"/>
              <a:t>p</a:t>
            </a:r>
            <a:r>
              <a:rPr lang="pt-PT" baseline="-25000" dirty="0"/>
              <a:t>c</a:t>
            </a:r>
            <a:endParaRPr lang="pt-PT" dirty="0"/>
          </a:p>
          <a:p>
            <a:r>
              <a:rPr lang="pt-PT" dirty="0"/>
              <a:t>p</a:t>
            </a:r>
            <a:r>
              <a:rPr lang="pt-PT" baseline="-25000" dirty="0"/>
              <a:t>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3C268B2D-19EE-43D5-9A35-4003716B9832}"/>
                  </a:ext>
                </a:extLst>
              </p:cNvPr>
              <p:cNvSpPr txBox="1"/>
              <p:nvPr/>
            </p:nvSpPr>
            <p:spPr>
              <a:xfrm>
                <a:off x="7341655" y="5245072"/>
                <a:ext cx="4196080" cy="991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/>
                            <m:t>DL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GB"/>
                                        <m:t>light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GB"/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3C268B2D-19EE-43D5-9A35-4003716B9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55" y="5245072"/>
                <a:ext cx="4196080" cy="991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tângulo 50">
            <a:extLst>
              <a:ext uri="{FF2B5EF4-FFF2-40B4-BE49-F238E27FC236}">
                <a16:creationId xmlns:a16="http://schemas.microsoft.com/office/drawing/2014/main" id="{060CCA2C-C451-A907-73CE-E97359C21CF6}"/>
              </a:ext>
            </a:extLst>
          </p:cNvPr>
          <p:cNvSpPr/>
          <p:nvPr/>
        </p:nvSpPr>
        <p:spPr>
          <a:xfrm>
            <a:off x="7926106" y="3222932"/>
            <a:ext cx="252479" cy="236548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09DB48B-BBE3-25CA-D4DF-1BCEDA62FC44}"/>
              </a:ext>
            </a:extLst>
          </p:cNvPr>
          <p:cNvSpPr/>
          <p:nvPr/>
        </p:nvSpPr>
        <p:spPr>
          <a:xfrm>
            <a:off x="7926668" y="3499764"/>
            <a:ext cx="252479" cy="236548"/>
          </a:xfrm>
          <a:prstGeom prst="rect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5F0D8CA8-4CAD-C448-5CA6-B40D654A33AF}"/>
              </a:ext>
            </a:extLst>
          </p:cNvPr>
          <p:cNvSpPr/>
          <p:nvPr/>
        </p:nvSpPr>
        <p:spPr>
          <a:xfrm>
            <a:off x="7922296" y="3776596"/>
            <a:ext cx="446789" cy="236548"/>
          </a:xfrm>
          <a:prstGeom prst="rect">
            <a:avLst/>
          </a:prstGeom>
          <a:noFill/>
          <a:ln>
            <a:solidFill>
              <a:srgbClr val="00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1EF649CA-52F4-F0A6-C15E-B78FFDA891B9}"/>
              </a:ext>
            </a:extLst>
          </p:cNvPr>
          <p:cNvSpPr/>
          <p:nvPr/>
        </p:nvSpPr>
        <p:spPr>
          <a:xfrm>
            <a:off x="9828421" y="5277764"/>
            <a:ext cx="252479" cy="236548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4A7BE4FC-30F2-96BB-22C7-C2935BDADD08}"/>
              </a:ext>
            </a:extLst>
          </p:cNvPr>
          <p:cNvSpPr/>
          <p:nvPr/>
        </p:nvSpPr>
        <p:spPr>
          <a:xfrm>
            <a:off x="9079015" y="5622639"/>
            <a:ext cx="252479" cy="236548"/>
          </a:xfrm>
          <a:prstGeom prst="rect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8FF43A4B-45E5-7357-4B2D-52FC8EA1435E}"/>
              </a:ext>
            </a:extLst>
          </p:cNvPr>
          <p:cNvSpPr/>
          <p:nvPr/>
        </p:nvSpPr>
        <p:spPr>
          <a:xfrm>
            <a:off x="10513096" y="5627485"/>
            <a:ext cx="567439" cy="236548"/>
          </a:xfrm>
          <a:prstGeom prst="rect">
            <a:avLst/>
          </a:prstGeom>
          <a:noFill/>
          <a:ln>
            <a:solidFill>
              <a:srgbClr val="00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EC90A981-F5E5-7BC7-EE1E-89C08C5FB9B4}"/>
              </a:ext>
            </a:extLst>
          </p:cNvPr>
          <p:cNvSpPr txBox="1"/>
          <p:nvPr/>
        </p:nvSpPr>
        <p:spPr>
          <a:xfrm>
            <a:off x="7474375" y="4917568"/>
            <a:ext cx="150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For b</a:t>
            </a:r>
            <a:r>
              <a:rPr lang="pt-PT" b="1" dirty="0"/>
              <a:t>-</a:t>
            </a:r>
            <a:r>
              <a:rPr lang="en-GB" b="1" dirty="0"/>
              <a:t>tagging</a:t>
            </a:r>
            <a:r>
              <a:rPr lang="en-GB" dirty="0"/>
              <a:t>:</a:t>
            </a:r>
            <a:endParaRPr lang="pt-PT" dirty="0"/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22576F09-C99E-A202-9B18-1764C2E48987}"/>
              </a:ext>
            </a:extLst>
          </p:cNvPr>
          <p:cNvCxnSpPr>
            <a:cxnSpLocks/>
          </p:cNvCxnSpPr>
          <p:nvPr/>
        </p:nvCxnSpPr>
        <p:spPr>
          <a:xfrm flipV="1">
            <a:off x="6983515" y="3302504"/>
            <a:ext cx="867555" cy="240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E38543A8-E426-E951-0B78-7E63590E76AE}"/>
              </a:ext>
            </a:extLst>
          </p:cNvPr>
          <p:cNvCxnSpPr>
            <a:cxnSpLocks/>
          </p:cNvCxnSpPr>
          <p:nvPr/>
        </p:nvCxnSpPr>
        <p:spPr>
          <a:xfrm>
            <a:off x="6983515" y="3561451"/>
            <a:ext cx="8675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64B14611-44BD-0D11-7BDE-6E69B1A1953E}"/>
              </a:ext>
            </a:extLst>
          </p:cNvPr>
          <p:cNvCxnSpPr>
            <a:cxnSpLocks/>
          </p:cNvCxnSpPr>
          <p:nvPr/>
        </p:nvCxnSpPr>
        <p:spPr>
          <a:xfrm>
            <a:off x="6983515" y="3561451"/>
            <a:ext cx="867555" cy="266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Fluxograma: Processo Alternativo 65">
            <a:extLst>
              <a:ext uri="{FF2B5EF4-FFF2-40B4-BE49-F238E27FC236}">
                <a16:creationId xmlns:a16="http://schemas.microsoft.com/office/drawing/2014/main" id="{5C0AE2D3-0AE3-C353-1490-98CA940065A5}"/>
              </a:ext>
            </a:extLst>
          </p:cNvPr>
          <p:cNvSpPr/>
          <p:nvPr/>
        </p:nvSpPr>
        <p:spPr>
          <a:xfrm>
            <a:off x="1999623" y="3222932"/>
            <a:ext cx="4041936" cy="2690189"/>
          </a:xfrm>
          <a:custGeom>
            <a:avLst/>
            <a:gdLst>
              <a:gd name="connsiteX0" fmla="*/ 0 w 4041936"/>
              <a:gd name="connsiteY0" fmla="*/ 448365 h 2690189"/>
              <a:gd name="connsiteX1" fmla="*/ 448365 w 4041936"/>
              <a:gd name="connsiteY1" fmla="*/ 0 h 2690189"/>
              <a:gd name="connsiteX2" fmla="*/ 1140310 w 4041936"/>
              <a:gd name="connsiteY2" fmla="*/ 0 h 2690189"/>
              <a:gd name="connsiteX3" fmla="*/ 1800804 w 4041936"/>
              <a:gd name="connsiteY3" fmla="*/ 0 h 2690189"/>
              <a:gd name="connsiteX4" fmla="*/ 2366941 w 4041936"/>
              <a:gd name="connsiteY4" fmla="*/ 0 h 2690189"/>
              <a:gd name="connsiteX5" fmla="*/ 2995982 w 4041936"/>
              <a:gd name="connsiteY5" fmla="*/ 0 h 2690189"/>
              <a:gd name="connsiteX6" fmla="*/ 3593571 w 4041936"/>
              <a:gd name="connsiteY6" fmla="*/ 0 h 2690189"/>
              <a:gd name="connsiteX7" fmla="*/ 4041936 w 4041936"/>
              <a:gd name="connsiteY7" fmla="*/ 448365 h 2690189"/>
              <a:gd name="connsiteX8" fmla="*/ 4041936 w 4041936"/>
              <a:gd name="connsiteY8" fmla="*/ 1028250 h 2690189"/>
              <a:gd name="connsiteX9" fmla="*/ 4041936 w 4041936"/>
              <a:gd name="connsiteY9" fmla="*/ 1608135 h 2690189"/>
              <a:gd name="connsiteX10" fmla="*/ 4041936 w 4041936"/>
              <a:gd name="connsiteY10" fmla="*/ 2241824 h 2690189"/>
              <a:gd name="connsiteX11" fmla="*/ 3593571 w 4041936"/>
              <a:gd name="connsiteY11" fmla="*/ 2690189 h 2690189"/>
              <a:gd name="connsiteX12" fmla="*/ 3027434 w 4041936"/>
              <a:gd name="connsiteY12" fmla="*/ 2690189 h 2690189"/>
              <a:gd name="connsiteX13" fmla="*/ 2492749 w 4041936"/>
              <a:gd name="connsiteY13" fmla="*/ 2690189 h 2690189"/>
              <a:gd name="connsiteX14" fmla="*/ 1895160 w 4041936"/>
              <a:gd name="connsiteY14" fmla="*/ 2690189 h 2690189"/>
              <a:gd name="connsiteX15" fmla="*/ 1203214 w 4041936"/>
              <a:gd name="connsiteY15" fmla="*/ 2690189 h 2690189"/>
              <a:gd name="connsiteX16" fmla="*/ 448365 w 4041936"/>
              <a:gd name="connsiteY16" fmla="*/ 2690189 h 2690189"/>
              <a:gd name="connsiteX17" fmla="*/ 0 w 4041936"/>
              <a:gd name="connsiteY17" fmla="*/ 2241824 h 2690189"/>
              <a:gd name="connsiteX18" fmla="*/ 0 w 4041936"/>
              <a:gd name="connsiteY18" fmla="*/ 1679874 h 2690189"/>
              <a:gd name="connsiteX19" fmla="*/ 0 w 4041936"/>
              <a:gd name="connsiteY19" fmla="*/ 1064119 h 2690189"/>
              <a:gd name="connsiteX20" fmla="*/ 0 w 4041936"/>
              <a:gd name="connsiteY20" fmla="*/ 448365 h 269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1936" h="2690189" extrusionOk="0">
                <a:moveTo>
                  <a:pt x="0" y="448365"/>
                </a:moveTo>
                <a:cubicBezTo>
                  <a:pt x="-27174" y="236282"/>
                  <a:pt x="192636" y="-12543"/>
                  <a:pt x="448365" y="0"/>
                </a:cubicBezTo>
                <a:cubicBezTo>
                  <a:pt x="725474" y="-678"/>
                  <a:pt x="992768" y="-28188"/>
                  <a:pt x="1140310" y="0"/>
                </a:cubicBezTo>
                <a:cubicBezTo>
                  <a:pt x="1287852" y="28188"/>
                  <a:pt x="1563795" y="26239"/>
                  <a:pt x="1800804" y="0"/>
                </a:cubicBezTo>
                <a:cubicBezTo>
                  <a:pt x="2037813" y="-26239"/>
                  <a:pt x="2243187" y="15283"/>
                  <a:pt x="2366941" y="0"/>
                </a:cubicBezTo>
                <a:cubicBezTo>
                  <a:pt x="2490695" y="-15283"/>
                  <a:pt x="2741812" y="-10642"/>
                  <a:pt x="2995982" y="0"/>
                </a:cubicBezTo>
                <a:cubicBezTo>
                  <a:pt x="3250152" y="10642"/>
                  <a:pt x="3408070" y="-5119"/>
                  <a:pt x="3593571" y="0"/>
                </a:cubicBezTo>
                <a:cubicBezTo>
                  <a:pt x="3881584" y="-27754"/>
                  <a:pt x="4028833" y="233803"/>
                  <a:pt x="4041936" y="448365"/>
                </a:cubicBezTo>
                <a:cubicBezTo>
                  <a:pt x="4028062" y="662696"/>
                  <a:pt x="4029645" y="817764"/>
                  <a:pt x="4041936" y="1028250"/>
                </a:cubicBezTo>
                <a:cubicBezTo>
                  <a:pt x="4054227" y="1238737"/>
                  <a:pt x="4016032" y="1356543"/>
                  <a:pt x="4041936" y="1608135"/>
                </a:cubicBezTo>
                <a:cubicBezTo>
                  <a:pt x="4067840" y="1859728"/>
                  <a:pt x="4012493" y="2009288"/>
                  <a:pt x="4041936" y="2241824"/>
                </a:cubicBezTo>
                <a:cubicBezTo>
                  <a:pt x="4057356" y="2449591"/>
                  <a:pt x="3872522" y="2743289"/>
                  <a:pt x="3593571" y="2690189"/>
                </a:cubicBezTo>
                <a:cubicBezTo>
                  <a:pt x="3440886" y="2662334"/>
                  <a:pt x="3150306" y="2687842"/>
                  <a:pt x="3027434" y="2690189"/>
                </a:cubicBezTo>
                <a:cubicBezTo>
                  <a:pt x="2904562" y="2692536"/>
                  <a:pt x="2665277" y="2674068"/>
                  <a:pt x="2492749" y="2690189"/>
                </a:cubicBezTo>
                <a:cubicBezTo>
                  <a:pt x="2320221" y="2706310"/>
                  <a:pt x="2187556" y="2701695"/>
                  <a:pt x="1895160" y="2690189"/>
                </a:cubicBezTo>
                <a:cubicBezTo>
                  <a:pt x="1602764" y="2678683"/>
                  <a:pt x="1413792" y="2720976"/>
                  <a:pt x="1203214" y="2690189"/>
                </a:cubicBezTo>
                <a:cubicBezTo>
                  <a:pt x="992636" y="2659402"/>
                  <a:pt x="779039" y="2712517"/>
                  <a:pt x="448365" y="2690189"/>
                </a:cubicBezTo>
                <a:cubicBezTo>
                  <a:pt x="211691" y="2726222"/>
                  <a:pt x="-15793" y="2516988"/>
                  <a:pt x="0" y="2241824"/>
                </a:cubicBezTo>
                <a:cubicBezTo>
                  <a:pt x="-13574" y="2087567"/>
                  <a:pt x="-10829" y="1795454"/>
                  <a:pt x="0" y="1679874"/>
                </a:cubicBezTo>
                <a:cubicBezTo>
                  <a:pt x="10829" y="1564294"/>
                  <a:pt x="30635" y="1342468"/>
                  <a:pt x="0" y="1064119"/>
                </a:cubicBezTo>
                <a:cubicBezTo>
                  <a:pt x="-30635" y="785770"/>
                  <a:pt x="-26494" y="725150"/>
                  <a:pt x="0" y="448365"/>
                </a:cubicBezTo>
                <a:close/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4287260409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4E32CDAD-31F8-F06B-9E0E-0B5A208996D8}"/>
              </a:ext>
            </a:extLst>
          </p:cNvPr>
          <p:cNvSpPr txBox="1"/>
          <p:nvPr/>
        </p:nvSpPr>
        <p:spPr>
          <a:xfrm>
            <a:off x="3569986" y="5913121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DL1 base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CC38786F-42C7-98C3-AA0D-ABD53676B80B}"/>
              </a:ext>
            </a:extLst>
          </p:cNvPr>
          <p:cNvSpPr txBox="1"/>
          <p:nvPr/>
        </p:nvSpPr>
        <p:spPr>
          <a:xfrm>
            <a:off x="6068015" y="6038913"/>
            <a:ext cx="125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latin typeface="Verdana" panose="020B0604030504040204" pitchFamily="34" charset="0"/>
                <a:ea typeface="Verdana" panose="020B0604030504040204" pitchFamily="34" charset="0"/>
              </a:rPr>
              <a:t>Different DL1 variants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B1078D4D-3C33-ED26-BBAB-FA3924F53D4A}"/>
              </a:ext>
            </a:extLst>
          </p:cNvPr>
          <p:cNvSpPr txBox="1"/>
          <p:nvPr/>
        </p:nvSpPr>
        <p:spPr>
          <a:xfrm>
            <a:off x="9061883" y="6006068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u="sng" dirty="0"/>
              <a:t>DL1 discriminant</a:t>
            </a:r>
          </a:p>
        </p:txBody>
      </p:sp>
      <p:sp>
        <p:nvSpPr>
          <p:cNvPr id="71" name="Forma livre: Forma 70">
            <a:extLst>
              <a:ext uri="{FF2B5EF4-FFF2-40B4-BE49-F238E27FC236}">
                <a16:creationId xmlns:a16="http://schemas.microsoft.com/office/drawing/2014/main" id="{9C6D8C7E-C6BC-50E6-E714-61D410EAD6A0}"/>
              </a:ext>
            </a:extLst>
          </p:cNvPr>
          <p:cNvSpPr/>
          <p:nvPr/>
        </p:nvSpPr>
        <p:spPr>
          <a:xfrm>
            <a:off x="7968343" y="5828044"/>
            <a:ext cx="1014883" cy="381837"/>
          </a:xfrm>
          <a:custGeom>
            <a:avLst/>
            <a:gdLst>
              <a:gd name="connsiteX0" fmla="*/ 0 w 1014883"/>
              <a:gd name="connsiteY0" fmla="*/ 0 h 381837"/>
              <a:gd name="connsiteX1" fmla="*/ 432079 w 1014883"/>
              <a:gd name="connsiteY1" fmla="*/ 271305 h 381837"/>
              <a:gd name="connsiteX2" fmla="*/ 1014883 w 1014883"/>
              <a:gd name="connsiteY2" fmla="*/ 381837 h 3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4883" h="381837">
                <a:moveTo>
                  <a:pt x="0" y="0"/>
                </a:moveTo>
                <a:cubicBezTo>
                  <a:pt x="131466" y="103832"/>
                  <a:pt x="262932" y="207665"/>
                  <a:pt x="432079" y="271305"/>
                </a:cubicBezTo>
                <a:cubicBezTo>
                  <a:pt x="601226" y="334945"/>
                  <a:pt x="808054" y="358391"/>
                  <a:pt x="1014883" y="38183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B1EE6F0B-8CBB-B49F-85BD-B3E077B5EC13}"/>
              </a:ext>
            </a:extLst>
          </p:cNvPr>
          <p:cNvSpPr/>
          <p:nvPr/>
        </p:nvSpPr>
        <p:spPr>
          <a:xfrm>
            <a:off x="7559148" y="5426110"/>
            <a:ext cx="619437" cy="3193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3" name="Fluxograma: Processo Alternativo 62">
            <a:extLst>
              <a:ext uri="{FF2B5EF4-FFF2-40B4-BE49-F238E27FC236}">
                <a16:creationId xmlns:a16="http://schemas.microsoft.com/office/drawing/2014/main" id="{37026F34-42D1-E71B-AE06-716F1A30D110}"/>
              </a:ext>
            </a:extLst>
          </p:cNvPr>
          <p:cNvSpPr/>
          <p:nvPr/>
        </p:nvSpPr>
        <p:spPr>
          <a:xfrm>
            <a:off x="1999622" y="3118734"/>
            <a:ext cx="5032661" cy="814044"/>
          </a:xfrm>
          <a:custGeom>
            <a:avLst/>
            <a:gdLst>
              <a:gd name="connsiteX0" fmla="*/ 0 w 5032661"/>
              <a:gd name="connsiteY0" fmla="*/ 135674 h 814044"/>
              <a:gd name="connsiteX1" fmla="*/ 135674 w 5032661"/>
              <a:gd name="connsiteY1" fmla="*/ 0 h 814044"/>
              <a:gd name="connsiteX2" fmla="*/ 768248 w 5032661"/>
              <a:gd name="connsiteY2" fmla="*/ 0 h 814044"/>
              <a:gd name="connsiteX3" fmla="*/ 1448436 w 5032661"/>
              <a:gd name="connsiteY3" fmla="*/ 0 h 814044"/>
              <a:gd name="connsiteX4" fmla="*/ 2223850 w 5032661"/>
              <a:gd name="connsiteY4" fmla="*/ 0 h 814044"/>
              <a:gd name="connsiteX5" fmla="*/ 2761198 w 5032661"/>
              <a:gd name="connsiteY5" fmla="*/ 0 h 814044"/>
              <a:gd name="connsiteX6" fmla="*/ 3298546 w 5032661"/>
              <a:gd name="connsiteY6" fmla="*/ 0 h 814044"/>
              <a:gd name="connsiteX7" fmla="*/ 3978734 w 5032661"/>
              <a:gd name="connsiteY7" fmla="*/ 0 h 814044"/>
              <a:gd name="connsiteX8" fmla="*/ 4896987 w 5032661"/>
              <a:gd name="connsiteY8" fmla="*/ 0 h 814044"/>
              <a:gd name="connsiteX9" fmla="*/ 5032661 w 5032661"/>
              <a:gd name="connsiteY9" fmla="*/ 135674 h 814044"/>
              <a:gd name="connsiteX10" fmla="*/ 5032661 w 5032661"/>
              <a:gd name="connsiteY10" fmla="*/ 678370 h 814044"/>
              <a:gd name="connsiteX11" fmla="*/ 4896987 w 5032661"/>
              <a:gd name="connsiteY11" fmla="*/ 814044 h 814044"/>
              <a:gd name="connsiteX12" fmla="*/ 4169186 w 5032661"/>
              <a:gd name="connsiteY12" fmla="*/ 814044 h 814044"/>
              <a:gd name="connsiteX13" fmla="*/ 3488999 w 5032661"/>
              <a:gd name="connsiteY13" fmla="*/ 814044 h 814044"/>
              <a:gd name="connsiteX14" fmla="*/ 2713585 w 5032661"/>
              <a:gd name="connsiteY14" fmla="*/ 814044 h 814044"/>
              <a:gd name="connsiteX15" fmla="*/ 2176237 w 5032661"/>
              <a:gd name="connsiteY15" fmla="*/ 814044 h 814044"/>
              <a:gd name="connsiteX16" fmla="*/ 1591275 w 5032661"/>
              <a:gd name="connsiteY16" fmla="*/ 814044 h 814044"/>
              <a:gd name="connsiteX17" fmla="*/ 863475 w 5032661"/>
              <a:gd name="connsiteY17" fmla="*/ 814044 h 814044"/>
              <a:gd name="connsiteX18" fmla="*/ 135674 w 5032661"/>
              <a:gd name="connsiteY18" fmla="*/ 814044 h 814044"/>
              <a:gd name="connsiteX19" fmla="*/ 0 w 5032661"/>
              <a:gd name="connsiteY19" fmla="*/ 678370 h 814044"/>
              <a:gd name="connsiteX20" fmla="*/ 0 w 5032661"/>
              <a:gd name="connsiteY20" fmla="*/ 135674 h 81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32661" h="814044" extrusionOk="0">
                <a:moveTo>
                  <a:pt x="0" y="135674"/>
                </a:moveTo>
                <a:cubicBezTo>
                  <a:pt x="5342" y="60479"/>
                  <a:pt x="53431" y="-9826"/>
                  <a:pt x="135674" y="0"/>
                </a:cubicBezTo>
                <a:cubicBezTo>
                  <a:pt x="335018" y="16364"/>
                  <a:pt x="533918" y="7180"/>
                  <a:pt x="768248" y="0"/>
                </a:cubicBezTo>
                <a:cubicBezTo>
                  <a:pt x="1002578" y="-7180"/>
                  <a:pt x="1200273" y="24082"/>
                  <a:pt x="1448436" y="0"/>
                </a:cubicBezTo>
                <a:cubicBezTo>
                  <a:pt x="1696599" y="-24082"/>
                  <a:pt x="1930733" y="-32486"/>
                  <a:pt x="2223850" y="0"/>
                </a:cubicBezTo>
                <a:cubicBezTo>
                  <a:pt x="2516967" y="32486"/>
                  <a:pt x="2494203" y="8020"/>
                  <a:pt x="2761198" y="0"/>
                </a:cubicBezTo>
                <a:cubicBezTo>
                  <a:pt x="3028193" y="-8020"/>
                  <a:pt x="3156028" y="4381"/>
                  <a:pt x="3298546" y="0"/>
                </a:cubicBezTo>
                <a:cubicBezTo>
                  <a:pt x="3441064" y="-4381"/>
                  <a:pt x="3836767" y="-11471"/>
                  <a:pt x="3978734" y="0"/>
                </a:cubicBezTo>
                <a:cubicBezTo>
                  <a:pt x="4120701" y="11471"/>
                  <a:pt x="4476916" y="-32888"/>
                  <a:pt x="4896987" y="0"/>
                </a:cubicBezTo>
                <a:cubicBezTo>
                  <a:pt x="4962592" y="994"/>
                  <a:pt x="5033933" y="53179"/>
                  <a:pt x="5032661" y="135674"/>
                </a:cubicBezTo>
                <a:cubicBezTo>
                  <a:pt x="5059004" y="270769"/>
                  <a:pt x="5012280" y="410260"/>
                  <a:pt x="5032661" y="678370"/>
                </a:cubicBezTo>
                <a:cubicBezTo>
                  <a:pt x="5033920" y="755142"/>
                  <a:pt x="4962061" y="819426"/>
                  <a:pt x="4896987" y="814044"/>
                </a:cubicBezTo>
                <a:cubicBezTo>
                  <a:pt x="4600200" y="802346"/>
                  <a:pt x="4337489" y="847648"/>
                  <a:pt x="4169186" y="814044"/>
                </a:cubicBezTo>
                <a:cubicBezTo>
                  <a:pt x="4000883" y="780440"/>
                  <a:pt x="3788416" y="801525"/>
                  <a:pt x="3488999" y="814044"/>
                </a:cubicBezTo>
                <a:cubicBezTo>
                  <a:pt x="3189582" y="826563"/>
                  <a:pt x="2870496" y="807880"/>
                  <a:pt x="2713585" y="814044"/>
                </a:cubicBezTo>
                <a:cubicBezTo>
                  <a:pt x="2556674" y="820208"/>
                  <a:pt x="2383703" y="789560"/>
                  <a:pt x="2176237" y="814044"/>
                </a:cubicBezTo>
                <a:cubicBezTo>
                  <a:pt x="1968771" y="838528"/>
                  <a:pt x="1763982" y="818313"/>
                  <a:pt x="1591275" y="814044"/>
                </a:cubicBezTo>
                <a:cubicBezTo>
                  <a:pt x="1418568" y="809775"/>
                  <a:pt x="1201200" y="846687"/>
                  <a:pt x="863475" y="814044"/>
                </a:cubicBezTo>
                <a:cubicBezTo>
                  <a:pt x="525750" y="781401"/>
                  <a:pt x="333662" y="825315"/>
                  <a:pt x="135674" y="814044"/>
                </a:cubicBezTo>
                <a:cubicBezTo>
                  <a:pt x="45854" y="819236"/>
                  <a:pt x="224" y="744050"/>
                  <a:pt x="0" y="678370"/>
                </a:cubicBezTo>
                <a:cubicBezTo>
                  <a:pt x="-19068" y="426379"/>
                  <a:pt x="-20521" y="300117"/>
                  <a:pt x="0" y="135674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250017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EE12273D-A5EB-D0C0-53A0-3BD3DB4A504B}"/>
              </a:ext>
            </a:extLst>
          </p:cNvPr>
          <p:cNvSpPr/>
          <p:nvPr/>
        </p:nvSpPr>
        <p:spPr>
          <a:xfrm>
            <a:off x="8247800" y="3222932"/>
            <a:ext cx="1735455" cy="1938348"/>
          </a:xfrm>
          <a:custGeom>
            <a:avLst/>
            <a:gdLst>
              <a:gd name="connsiteX0" fmla="*/ 69215 w 1735455"/>
              <a:gd name="connsiteY0" fmla="*/ 58748 h 1938348"/>
              <a:gd name="connsiteX1" fmla="*/ 140335 w 1735455"/>
              <a:gd name="connsiteY1" fmla="*/ 68908 h 1938348"/>
              <a:gd name="connsiteX2" fmla="*/ 1329055 w 1735455"/>
              <a:gd name="connsiteY2" fmla="*/ 749628 h 1938348"/>
              <a:gd name="connsiteX3" fmla="*/ 1735455 w 1735455"/>
              <a:gd name="connsiteY3" fmla="*/ 1938348 h 193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455" h="1938348">
                <a:moveTo>
                  <a:pt x="69215" y="58748"/>
                </a:moveTo>
                <a:cubicBezTo>
                  <a:pt x="-212" y="6254"/>
                  <a:pt x="-69638" y="-46239"/>
                  <a:pt x="140335" y="68908"/>
                </a:cubicBezTo>
                <a:cubicBezTo>
                  <a:pt x="350308" y="184055"/>
                  <a:pt x="1063202" y="438055"/>
                  <a:pt x="1329055" y="749628"/>
                </a:cubicBezTo>
                <a:cubicBezTo>
                  <a:pt x="1594908" y="1061201"/>
                  <a:pt x="1665181" y="1499774"/>
                  <a:pt x="1735455" y="193834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C8F9A94B-3D84-7FA6-B162-7CE26CBC6E98}"/>
              </a:ext>
            </a:extLst>
          </p:cNvPr>
          <p:cNvSpPr/>
          <p:nvPr/>
        </p:nvSpPr>
        <p:spPr>
          <a:xfrm>
            <a:off x="8225575" y="3596640"/>
            <a:ext cx="1706880" cy="1584960"/>
          </a:xfrm>
          <a:custGeom>
            <a:avLst/>
            <a:gdLst>
              <a:gd name="connsiteX0" fmla="*/ 0 w 1706880"/>
              <a:gd name="connsiteY0" fmla="*/ 0 h 1584960"/>
              <a:gd name="connsiteX1" fmla="*/ 1097280 w 1706880"/>
              <a:gd name="connsiteY1" fmla="*/ 436880 h 1584960"/>
              <a:gd name="connsiteX2" fmla="*/ 1706880 w 1706880"/>
              <a:gd name="connsiteY2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6880" h="1584960">
                <a:moveTo>
                  <a:pt x="0" y="0"/>
                </a:moveTo>
                <a:cubicBezTo>
                  <a:pt x="406400" y="86360"/>
                  <a:pt x="812800" y="172720"/>
                  <a:pt x="1097280" y="436880"/>
                </a:cubicBezTo>
                <a:cubicBezTo>
                  <a:pt x="1381760" y="701040"/>
                  <a:pt x="1544320" y="1143000"/>
                  <a:pt x="1706880" y="158496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0238B2D4-5C14-2840-7C2F-DE9E1B8E2986}"/>
              </a:ext>
            </a:extLst>
          </p:cNvPr>
          <p:cNvSpPr/>
          <p:nvPr/>
        </p:nvSpPr>
        <p:spPr>
          <a:xfrm>
            <a:off x="8530375" y="3921760"/>
            <a:ext cx="1310640" cy="1290320"/>
          </a:xfrm>
          <a:custGeom>
            <a:avLst/>
            <a:gdLst>
              <a:gd name="connsiteX0" fmla="*/ 0 w 1310640"/>
              <a:gd name="connsiteY0" fmla="*/ 0 h 1290320"/>
              <a:gd name="connsiteX1" fmla="*/ 650240 w 1310640"/>
              <a:gd name="connsiteY1" fmla="*/ 355600 h 1290320"/>
              <a:gd name="connsiteX2" fmla="*/ 1310640 w 1310640"/>
              <a:gd name="connsiteY2" fmla="*/ 1290320 h 129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1290320">
                <a:moveTo>
                  <a:pt x="0" y="0"/>
                </a:moveTo>
                <a:cubicBezTo>
                  <a:pt x="215900" y="70273"/>
                  <a:pt x="431800" y="140547"/>
                  <a:pt x="650240" y="355600"/>
                </a:cubicBezTo>
                <a:cubicBezTo>
                  <a:pt x="868680" y="570653"/>
                  <a:pt x="1089660" y="930486"/>
                  <a:pt x="1310640" y="12903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1E493DA-537E-54D9-5011-BC6575DF4F32}"/>
              </a:ext>
            </a:extLst>
          </p:cNvPr>
          <p:cNvSpPr/>
          <p:nvPr/>
        </p:nvSpPr>
        <p:spPr>
          <a:xfrm>
            <a:off x="8730747" y="5598104"/>
            <a:ext cx="252479" cy="260012"/>
          </a:xfrm>
          <a:prstGeom prst="ellipse">
            <a:avLst/>
          </a:prstGeom>
          <a:noFill/>
          <a:ln w="19050">
            <a:solidFill>
              <a:srgbClr val="BE12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72671D8-9F6A-2352-2EFD-49A3924EC94C}"/>
              </a:ext>
            </a:extLst>
          </p:cNvPr>
          <p:cNvSpPr/>
          <p:nvPr/>
        </p:nvSpPr>
        <p:spPr>
          <a:xfrm>
            <a:off x="10038588" y="5598104"/>
            <a:ext cx="252479" cy="260012"/>
          </a:xfrm>
          <a:prstGeom prst="ellipse">
            <a:avLst/>
          </a:prstGeom>
          <a:noFill/>
          <a:ln w="19050">
            <a:solidFill>
              <a:srgbClr val="BE12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FF080E9-5422-27F0-3A32-E226A9B9FE9F}"/>
              </a:ext>
            </a:extLst>
          </p:cNvPr>
          <p:cNvSpPr/>
          <p:nvPr/>
        </p:nvSpPr>
        <p:spPr>
          <a:xfrm>
            <a:off x="9858083" y="2560797"/>
            <a:ext cx="1908317" cy="1800414"/>
          </a:xfrm>
          <a:prstGeom prst="ellipse">
            <a:avLst/>
          </a:prstGeom>
          <a:noFill/>
          <a:ln w="28575">
            <a:solidFill>
              <a:srgbClr val="BE12AE"/>
            </a:solidFill>
            <a:extLst>
              <a:ext uri="{C807C97D-BFC1-408E-A445-0C87EB9F89A2}">
                <ask:lineSketchStyleProps xmlns:ask="http://schemas.microsoft.com/office/drawing/2018/sketchyshapes" sd="1311040402">
                  <a:custGeom>
                    <a:avLst/>
                    <a:gdLst>
                      <a:gd name="connsiteX0" fmla="*/ 0 w 1908317"/>
                      <a:gd name="connsiteY0" fmla="*/ 900207 h 1800414"/>
                      <a:gd name="connsiteX1" fmla="*/ 954159 w 1908317"/>
                      <a:gd name="connsiteY1" fmla="*/ 0 h 1800414"/>
                      <a:gd name="connsiteX2" fmla="*/ 1908318 w 1908317"/>
                      <a:gd name="connsiteY2" fmla="*/ 900207 h 1800414"/>
                      <a:gd name="connsiteX3" fmla="*/ 954159 w 1908317"/>
                      <a:gd name="connsiteY3" fmla="*/ 1800414 h 1800414"/>
                      <a:gd name="connsiteX4" fmla="*/ 0 w 1908317"/>
                      <a:gd name="connsiteY4" fmla="*/ 900207 h 1800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08317" h="1800414" extrusionOk="0">
                        <a:moveTo>
                          <a:pt x="0" y="900207"/>
                        </a:moveTo>
                        <a:cubicBezTo>
                          <a:pt x="-32208" y="477462"/>
                          <a:pt x="391875" y="10738"/>
                          <a:pt x="954159" y="0"/>
                        </a:cubicBezTo>
                        <a:cubicBezTo>
                          <a:pt x="1490968" y="-10183"/>
                          <a:pt x="1864198" y="337194"/>
                          <a:pt x="1908318" y="900207"/>
                        </a:cubicBezTo>
                        <a:cubicBezTo>
                          <a:pt x="1825647" y="1415084"/>
                          <a:pt x="1406645" y="1786241"/>
                          <a:pt x="954159" y="1800414"/>
                        </a:cubicBezTo>
                        <a:cubicBezTo>
                          <a:pt x="387292" y="1810835"/>
                          <a:pt x="8064" y="1385938"/>
                          <a:pt x="0" y="90020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0FEAA9F-E626-2E2F-5A8F-74F5775CB0F3}"/>
                  </a:ext>
                </a:extLst>
              </p:cNvPr>
              <p:cNvSpPr txBox="1"/>
              <p:nvPr/>
            </p:nvSpPr>
            <p:spPr>
              <a:xfrm>
                <a:off x="9771679" y="2888091"/>
                <a:ext cx="20926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pt-P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1800" dirty="0">
                    <a:ea typeface="Verdana" panose="020B0604030504040204" pitchFamily="34" charset="0"/>
                  </a:rPr>
                  <a:t>: Effective c-jet fraction in background training sample</a:t>
                </a:r>
                <a:endParaRPr lang="pt-PT" sz="1400" dirty="0"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D0FEAA9F-E626-2E2F-5A8F-74F5775C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679" y="2888091"/>
                <a:ext cx="2092613" cy="1200329"/>
              </a:xfrm>
              <a:prstGeom prst="rect">
                <a:avLst/>
              </a:prstGeom>
              <a:blipFill>
                <a:blip r:embed="rId5"/>
                <a:stretch>
                  <a:fillRect l="-1458" t="-3046" r="-3790" b="-710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8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24773F-8301-677A-78CB-B8622BCD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Results: Example - All LLTs case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FD1DA2C-7110-9FC6-E774-2F27FB71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9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6/29/2022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D4F423C-CE06-0D82-94F8-5F263CA8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9875B69-74D2-884E-35B2-D9859C51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2" y="2486503"/>
            <a:ext cx="5486411" cy="3657607"/>
          </a:xfrm>
          <a:prstGeom prst="rect">
            <a:avLst/>
          </a:prstGeom>
          <a:ln>
            <a:noFill/>
          </a:ln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0495E48-09BF-3EE9-8832-2DAE62F2A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25" y="2486502"/>
            <a:ext cx="5486411" cy="3657607"/>
          </a:xfrm>
          <a:prstGeom prst="rect">
            <a:avLst/>
          </a:prstGeom>
          <a:ln>
            <a:noFill/>
          </a:ln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6C4A8A63-AB39-1C96-1700-9D9BCD164BF3}"/>
              </a:ext>
            </a:extLst>
          </p:cNvPr>
          <p:cNvSpPr/>
          <p:nvPr/>
        </p:nvSpPr>
        <p:spPr>
          <a:xfrm>
            <a:off x="6374025" y="2596836"/>
            <a:ext cx="5486407" cy="3657600"/>
          </a:xfrm>
          <a:custGeom>
            <a:avLst/>
            <a:gdLst>
              <a:gd name="connsiteX0" fmla="*/ 0 w 5486407"/>
              <a:gd name="connsiteY0" fmla="*/ 0 h 3657600"/>
              <a:gd name="connsiteX1" fmla="*/ 521209 w 5486407"/>
              <a:gd name="connsiteY1" fmla="*/ 0 h 3657600"/>
              <a:gd name="connsiteX2" fmla="*/ 1097281 w 5486407"/>
              <a:gd name="connsiteY2" fmla="*/ 0 h 3657600"/>
              <a:gd name="connsiteX3" fmla="*/ 1783082 w 5486407"/>
              <a:gd name="connsiteY3" fmla="*/ 0 h 3657600"/>
              <a:gd name="connsiteX4" fmla="*/ 2468883 w 5486407"/>
              <a:gd name="connsiteY4" fmla="*/ 0 h 3657600"/>
              <a:gd name="connsiteX5" fmla="*/ 3154684 w 5486407"/>
              <a:gd name="connsiteY5" fmla="*/ 0 h 3657600"/>
              <a:gd name="connsiteX6" fmla="*/ 3950213 w 5486407"/>
              <a:gd name="connsiteY6" fmla="*/ 0 h 3657600"/>
              <a:gd name="connsiteX7" fmla="*/ 4471422 w 5486407"/>
              <a:gd name="connsiteY7" fmla="*/ 0 h 3657600"/>
              <a:gd name="connsiteX8" fmla="*/ 5486407 w 5486407"/>
              <a:gd name="connsiteY8" fmla="*/ 0 h 3657600"/>
              <a:gd name="connsiteX9" fmla="*/ 5486407 w 5486407"/>
              <a:gd name="connsiteY9" fmla="*/ 646176 h 3657600"/>
              <a:gd name="connsiteX10" fmla="*/ 5486407 w 5486407"/>
              <a:gd name="connsiteY10" fmla="*/ 1292352 h 3657600"/>
              <a:gd name="connsiteX11" fmla="*/ 5486407 w 5486407"/>
              <a:gd name="connsiteY11" fmla="*/ 1975104 h 3657600"/>
              <a:gd name="connsiteX12" fmla="*/ 5486407 w 5486407"/>
              <a:gd name="connsiteY12" fmla="*/ 2621280 h 3657600"/>
              <a:gd name="connsiteX13" fmla="*/ 5486407 w 5486407"/>
              <a:gd name="connsiteY13" fmla="*/ 3657600 h 3657600"/>
              <a:gd name="connsiteX14" fmla="*/ 4965198 w 5486407"/>
              <a:gd name="connsiteY14" fmla="*/ 3657600 h 3657600"/>
              <a:gd name="connsiteX15" fmla="*/ 4389126 w 5486407"/>
              <a:gd name="connsiteY15" fmla="*/ 3657600 h 3657600"/>
              <a:gd name="connsiteX16" fmla="*/ 3813053 w 5486407"/>
              <a:gd name="connsiteY16" fmla="*/ 3657600 h 3657600"/>
              <a:gd name="connsiteX17" fmla="*/ 3127252 w 5486407"/>
              <a:gd name="connsiteY17" fmla="*/ 3657600 h 3657600"/>
              <a:gd name="connsiteX18" fmla="*/ 2441451 w 5486407"/>
              <a:gd name="connsiteY18" fmla="*/ 3657600 h 3657600"/>
              <a:gd name="connsiteX19" fmla="*/ 1865378 w 5486407"/>
              <a:gd name="connsiteY19" fmla="*/ 3657600 h 3657600"/>
              <a:gd name="connsiteX20" fmla="*/ 1069849 w 5486407"/>
              <a:gd name="connsiteY20" fmla="*/ 3657600 h 3657600"/>
              <a:gd name="connsiteX21" fmla="*/ 0 w 5486407"/>
              <a:gd name="connsiteY21" fmla="*/ 3657600 h 3657600"/>
              <a:gd name="connsiteX22" fmla="*/ 0 w 5486407"/>
              <a:gd name="connsiteY22" fmla="*/ 3048000 h 3657600"/>
              <a:gd name="connsiteX23" fmla="*/ 0 w 5486407"/>
              <a:gd name="connsiteY23" fmla="*/ 2401824 h 3657600"/>
              <a:gd name="connsiteX24" fmla="*/ 0 w 5486407"/>
              <a:gd name="connsiteY24" fmla="*/ 1865376 h 3657600"/>
              <a:gd name="connsiteX25" fmla="*/ 0 w 5486407"/>
              <a:gd name="connsiteY25" fmla="*/ 1365504 h 3657600"/>
              <a:gd name="connsiteX26" fmla="*/ 0 w 5486407"/>
              <a:gd name="connsiteY26" fmla="*/ 865632 h 3657600"/>
              <a:gd name="connsiteX27" fmla="*/ 0 w 5486407"/>
              <a:gd name="connsiteY2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7" h="3657600" extrusionOk="0">
                <a:moveTo>
                  <a:pt x="0" y="0"/>
                </a:moveTo>
                <a:cubicBezTo>
                  <a:pt x="166170" y="11157"/>
                  <a:pt x="295525" y="22704"/>
                  <a:pt x="521209" y="0"/>
                </a:cubicBezTo>
                <a:cubicBezTo>
                  <a:pt x="746893" y="-22704"/>
                  <a:pt x="860794" y="-15234"/>
                  <a:pt x="1097281" y="0"/>
                </a:cubicBezTo>
                <a:cubicBezTo>
                  <a:pt x="1333768" y="15234"/>
                  <a:pt x="1603790" y="28214"/>
                  <a:pt x="1783082" y="0"/>
                </a:cubicBezTo>
                <a:cubicBezTo>
                  <a:pt x="1962374" y="-28214"/>
                  <a:pt x="2187660" y="-25955"/>
                  <a:pt x="2468883" y="0"/>
                </a:cubicBezTo>
                <a:cubicBezTo>
                  <a:pt x="2750106" y="25955"/>
                  <a:pt x="2850910" y="30127"/>
                  <a:pt x="3154684" y="0"/>
                </a:cubicBezTo>
                <a:cubicBezTo>
                  <a:pt x="3458458" y="-30127"/>
                  <a:pt x="3590790" y="38797"/>
                  <a:pt x="3950213" y="0"/>
                </a:cubicBezTo>
                <a:cubicBezTo>
                  <a:pt x="4309636" y="-38797"/>
                  <a:pt x="4354042" y="-23754"/>
                  <a:pt x="4471422" y="0"/>
                </a:cubicBezTo>
                <a:cubicBezTo>
                  <a:pt x="4588802" y="23754"/>
                  <a:pt x="5281004" y="3202"/>
                  <a:pt x="5486407" y="0"/>
                </a:cubicBezTo>
                <a:cubicBezTo>
                  <a:pt x="5476575" y="284662"/>
                  <a:pt x="5502561" y="362186"/>
                  <a:pt x="5486407" y="646176"/>
                </a:cubicBezTo>
                <a:cubicBezTo>
                  <a:pt x="5470253" y="930166"/>
                  <a:pt x="5507206" y="1079818"/>
                  <a:pt x="5486407" y="1292352"/>
                </a:cubicBezTo>
                <a:cubicBezTo>
                  <a:pt x="5465608" y="1504886"/>
                  <a:pt x="5458899" y="1698650"/>
                  <a:pt x="5486407" y="1975104"/>
                </a:cubicBezTo>
                <a:cubicBezTo>
                  <a:pt x="5513915" y="2251558"/>
                  <a:pt x="5503521" y="2441296"/>
                  <a:pt x="5486407" y="2621280"/>
                </a:cubicBezTo>
                <a:cubicBezTo>
                  <a:pt x="5469293" y="2801264"/>
                  <a:pt x="5525304" y="3371214"/>
                  <a:pt x="5486407" y="3657600"/>
                </a:cubicBezTo>
                <a:cubicBezTo>
                  <a:pt x="5258604" y="3656697"/>
                  <a:pt x="5140075" y="3668754"/>
                  <a:pt x="4965198" y="3657600"/>
                </a:cubicBezTo>
                <a:cubicBezTo>
                  <a:pt x="4790321" y="3646446"/>
                  <a:pt x="4555421" y="3657356"/>
                  <a:pt x="4389126" y="3657600"/>
                </a:cubicBezTo>
                <a:cubicBezTo>
                  <a:pt x="4222831" y="3657844"/>
                  <a:pt x="4049503" y="3636149"/>
                  <a:pt x="3813053" y="3657600"/>
                </a:cubicBezTo>
                <a:cubicBezTo>
                  <a:pt x="3576603" y="3679051"/>
                  <a:pt x="3293706" y="3680538"/>
                  <a:pt x="3127252" y="3657600"/>
                </a:cubicBezTo>
                <a:cubicBezTo>
                  <a:pt x="2960798" y="3634662"/>
                  <a:pt x="2635321" y="3678994"/>
                  <a:pt x="2441451" y="3657600"/>
                </a:cubicBezTo>
                <a:cubicBezTo>
                  <a:pt x="2247581" y="3636206"/>
                  <a:pt x="2090994" y="3674362"/>
                  <a:pt x="1865378" y="3657600"/>
                </a:cubicBezTo>
                <a:cubicBezTo>
                  <a:pt x="1639762" y="3640838"/>
                  <a:pt x="1436956" y="3622981"/>
                  <a:pt x="1069849" y="3657600"/>
                </a:cubicBezTo>
                <a:cubicBezTo>
                  <a:pt x="702742" y="3692219"/>
                  <a:pt x="321772" y="3699778"/>
                  <a:pt x="0" y="3657600"/>
                </a:cubicBezTo>
                <a:cubicBezTo>
                  <a:pt x="-2390" y="3424130"/>
                  <a:pt x="-13517" y="3247917"/>
                  <a:pt x="0" y="3048000"/>
                </a:cubicBezTo>
                <a:cubicBezTo>
                  <a:pt x="13517" y="2848083"/>
                  <a:pt x="-22435" y="2674030"/>
                  <a:pt x="0" y="2401824"/>
                </a:cubicBezTo>
                <a:cubicBezTo>
                  <a:pt x="22435" y="2129618"/>
                  <a:pt x="-10075" y="1998694"/>
                  <a:pt x="0" y="1865376"/>
                </a:cubicBezTo>
                <a:cubicBezTo>
                  <a:pt x="10075" y="1732058"/>
                  <a:pt x="6871" y="1565386"/>
                  <a:pt x="0" y="1365504"/>
                </a:cubicBezTo>
                <a:cubicBezTo>
                  <a:pt x="-6871" y="1165622"/>
                  <a:pt x="-20012" y="1088583"/>
                  <a:pt x="0" y="865632"/>
                </a:cubicBezTo>
                <a:cubicBezTo>
                  <a:pt x="20012" y="642681"/>
                  <a:pt x="5091" y="253601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9661373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E5C2BAB-ADB7-DA54-618A-DC03CE1B8907}"/>
              </a:ext>
            </a:extLst>
          </p:cNvPr>
          <p:cNvSpPr/>
          <p:nvPr/>
        </p:nvSpPr>
        <p:spPr>
          <a:xfrm>
            <a:off x="331562" y="2604730"/>
            <a:ext cx="5486407" cy="3657600"/>
          </a:xfrm>
          <a:custGeom>
            <a:avLst/>
            <a:gdLst>
              <a:gd name="connsiteX0" fmla="*/ 0 w 5486407"/>
              <a:gd name="connsiteY0" fmla="*/ 0 h 3657600"/>
              <a:gd name="connsiteX1" fmla="*/ 576073 w 5486407"/>
              <a:gd name="connsiteY1" fmla="*/ 0 h 3657600"/>
              <a:gd name="connsiteX2" fmla="*/ 1371602 w 5486407"/>
              <a:gd name="connsiteY2" fmla="*/ 0 h 3657600"/>
              <a:gd name="connsiteX3" fmla="*/ 2002539 w 5486407"/>
              <a:gd name="connsiteY3" fmla="*/ 0 h 3657600"/>
              <a:gd name="connsiteX4" fmla="*/ 2798068 w 5486407"/>
              <a:gd name="connsiteY4" fmla="*/ 0 h 3657600"/>
              <a:gd name="connsiteX5" fmla="*/ 3483868 w 5486407"/>
              <a:gd name="connsiteY5" fmla="*/ 0 h 3657600"/>
              <a:gd name="connsiteX6" fmla="*/ 4114805 w 5486407"/>
              <a:gd name="connsiteY6" fmla="*/ 0 h 3657600"/>
              <a:gd name="connsiteX7" fmla="*/ 4855470 w 5486407"/>
              <a:gd name="connsiteY7" fmla="*/ 0 h 3657600"/>
              <a:gd name="connsiteX8" fmla="*/ 5486407 w 5486407"/>
              <a:gd name="connsiteY8" fmla="*/ 0 h 3657600"/>
              <a:gd name="connsiteX9" fmla="*/ 5486407 w 5486407"/>
              <a:gd name="connsiteY9" fmla="*/ 682752 h 3657600"/>
              <a:gd name="connsiteX10" fmla="*/ 5486407 w 5486407"/>
              <a:gd name="connsiteY10" fmla="*/ 1182624 h 3657600"/>
              <a:gd name="connsiteX11" fmla="*/ 5486407 w 5486407"/>
              <a:gd name="connsiteY11" fmla="*/ 1865376 h 3657600"/>
              <a:gd name="connsiteX12" fmla="*/ 5486407 w 5486407"/>
              <a:gd name="connsiteY12" fmla="*/ 2401824 h 3657600"/>
              <a:gd name="connsiteX13" fmla="*/ 5486407 w 5486407"/>
              <a:gd name="connsiteY13" fmla="*/ 2938272 h 3657600"/>
              <a:gd name="connsiteX14" fmla="*/ 5486407 w 5486407"/>
              <a:gd name="connsiteY14" fmla="*/ 3657600 h 3657600"/>
              <a:gd name="connsiteX15" fmla="*/ 4855470 w 5486407"/>
              <a:gd name="connsiteY15" fmla="*/ 3657600 h 3657600"/>
              <a:gd name="connsiteX16" fmla="*/ 4279397 w 5486407"/>
              <a:gd name="connsiteY16" fmla="*/ 3657600 h 3657600"/>
              <a:gd name="connsiteX17" fmla="*/ 3648461 w 5486407"/>
              <a:gd name="connsiteY17" fmla="*/ 3657600 h 3657600"/>
              <a:gd name="connsiteX18" fmla="*/ 2962660 w 5486407"/>
              <a:gd name="connsiteY18" fmla="*/ 3657600 h 3657600"/>
              <a:gd name="connsiteX19" fmla="*/ 2386587 w 5486407"/>
              <a:gd name="connsiteY19" fmla="*/ 3657600 h 3657600"/>
              <a:gd name="connsiteX20" fmla="*/ 1700786 w 5486407"/>
              <a:gd name="connsiteY20" fmla="*/ 3657600 h 3657600"/>
              <a:gd name="connsiteX21" fmla="*/ 1069849 w 5486407"/>
              <a:gd name="connsiteY21" fmla="*/ 3657600 h 3657600"/>
              <a:gd name="connsiteX22" fmla="*/ 0 w 5486407"/>
              <a:gd name="connsiteY22" fmla="*/ 3657600 h 3657600"/>
              <a:gd name="connsiteX23" fmla="*/ 0 w 5486407"/>
              <a:gd name="connsiteY23" fmla="*/ 3084576 h 3657600"/>
              <a:gd name="connsiteX24" fmla="*/ 0 w 5486407"/>
              <a:gd name="connsiteY24" fmla="*/ 2548128 h 3657600"/>
              <a:gd name="connsiteX25" fmla="*/ 0 w 5486407"/>
              <a:gd name="connsiteY25" fmla="*/ 1865376 h 3657600"/>
              <a:gd name="connsiteX26" fmla="*/ 0 w 5486407"/>
              <a:gd name="connsiteY26" fmla="*/ 1182624 h 3657600"/>
              <a:gd name="connsiteX27" fmla="*/ 0 w 5486407"/>
              <a:gd name="connsiteY27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86407" h="3657600" extrusionOk="0">
                <a:moveTo>
                  <a:pt x="0" y="0"/>
                </a:moveTo>
                <a:cubicBezTo>
                  <a:pt x="223964" y="-3624"/>
                  <a:pt x="305107" y="24011"/>
                  <a:pt x="576073" y="0"/>
                </a:cubicBezTo>
                <a:cubicBezTo>
                  <a:pt x="847039" y="-24011"/>
                  <a:pt x="1014354" y="12396"/>
                  <a:pt x="1371602" y="0"/>
                </a:cubicBezTo>
                <a:cubicBezTo>
                  <a:pt x="1728850" y="-12396"/>
                  <a:pt x="1854394" y="18792"/>
                  <a:pt x="2002539" y="0"/>
                </a:cubicBezTo>
                <a:cubicBezTo>
                  <a:pt x="2150684" y="-18792"/>
                  <a:pt x="2430579" y="-23904"/>
                  <a:pt x="2798068" y="0"/>
                </a:cubicBezTo>
                <a:cubicBezTo>
                  <a:pt x="3165557" y="23904"/>
                  <a:pt x="3150680" y="17620"/>
                  <a:pt x="3483868" y="0"/>
                </a:cubicBezTo>
                <a:cubicBezTo>
                  <a:pt x="3817056" y="-17620"/>
                  <a:pt x="3878574" y="2819"/>
                  <a:pt x="4114805" y="0"/>
                </a:cubicBezTo>
                <a:cubicBezTo>
                  <a:pt x="4351036" y="-2819"/>
                  <a:pt x="4517348" y="-29736"/>
                  <a:pt x="4855470" y="0"/>
                </a:cubicBezTo>
                <a:cubicBezTo>
                  <a:pt x="5193593" y="29736"/>
                  <a:pt x="5218070" y="-26216"/>
                  <a:pt x="5486407" y="0"/>
                </a:cubicBezTo>
                <a:cubicBezTo>
                  <a:pt x="5497768" y="308492"/>
                  <a:pt x="5470056" y="495307"/>
                  <a:pt x="5486407" y="682752"/>
                </a:cubicBezTo>
                <a:cubicBezTo>
                  <a:pt x="5502758" y="870197"/>
                  <a:pt x="5496941" y="1076941"/>
                  <a:pt x="5486407" y="1182624"/>
                </a:cubicBezTo>
                <a:cubicBezTo>
                  <a:pt x="5475873" y="1288307"/>
                  <a:pt x="5499962" y="1600929"/>
                  <a:pt x="5486407" y="1865376"/>
                </a:cubicBezTo>
                <a:cubicBezTo>
                  <a:pt x="5472852" y="2129823"/>
                  <a:pt x="5486058" y="2161352"/>
                  <a:pt x="5486407" y="2401824"/>
                </a:cubicBezTo>
                <a:cubicBezTo>
                  <a:pt x="5486756" y="2642296"/>
                  <a:pt x="5507417" y="2683194"/>
                  <a:pt x="5486407" y="2938272"/>
                </a:cubicBezTo>
                <a:cubicBezTo>
                  <a:pt x="5465397" y="3193350"/>
                  <a:pt x="5480551" y="3509022"/>
                  <a:pt x="5486407" y="3657600"/>
                </a:cubicBezTo>
                <a:cubicBezTo>
                  <a:pt x="5350500" y="3671319"/>
                  <a:pt x="4998113" y="3680085"/>
                  <a:pt x="4855470" y="3657600"/>
                </a:cubicBezTo>
                <a:cubicBezTo>
                  <a:pt x="4712827" y="3635115"/>
                  <a:pt x="4443254" y="3648835"/>
                  <a:pt x="4279397" y="3657600"/>
                </a:cubicBezTo>
                <a:cubicBezTo>
                  <a:pt x="4115540" y="3666365"/>
                  <a:pt x="3912177" y="3678020"/>
                  <a:pt x="3648461" y="3657600"/>
                </a:cubicBezTo>
                <a:cubicBezTo>
                  <a:pt x="3384745" y="3637180"/>
                  <a:pt x="3200905" y="3634761"/>
                  <a:pt x="2962660" y="3657600"/>
                </a:cubicBezTo>
                <a:cubicBezTo>
                  <a:pt x="2724415" y="3680439"/>
                  <a:pt x="2555520" y="3679601"/>
                  <a:pt x="2386587" y="3657600"/>
                </a:cubicBezTo>
                <a:cubicBezTo>
                  <a:pt x="2217654" y="3635599"/>
                  <a:pt x="1977295" y="3656016"/>
                  <a:pt x="1700786" y="3657600"/>
                </a:cubicBezTo>
                <a:cubicBezTo>
                  <a:pt x="1424277" y="3659184"/>
                  <a:pt x="1215777" y="3628516"/>
                  <a:pt x="1069849" y="3657600"/>
                </a:cubicBezTo>
                <a:cubicBezTo>
                  <a:pt x="923921" y="3686684"/>
                  <a:pt x="430262" y="3606742"/>
                  <a:pt x="0" y="3657600"/>
                </a:cubicBezTo>
                <a:cubicBezTo>
                  <a:pt x="-11438" y="3538289"/>
                  <a:pt x="-22755" y="3371063"/>
                  <a:pt x="0" y="3084576"/>
                </a:cubicBezTo>
                <a:cubicBezTo>
                  <a:pt x="22755" y="2798089"/>
                  <a:pt x="-18839" y="2756658"/>
                  <a:pt x="0" y="2548128"/>
                </a:cubicBezTo>
                <a:cubicBezTo>
                  <a:pt x="18839" y="2339598"/>
                  <a:pt x="-8912" y="2124633"/>
                  <a:pt x="0" y="1865376"/>
                </a:cubicBezTo>
                <a:cubicBezTo>
                  <a:pt x="8912" y="1606119"/>
                  <a:pt x="-8942" y="1454175"/>
                  <a:pt x="0" y="1182624"/>
                </a:cubicBezTo>
                <a:cubicBezTo>
                  <a:pt x="8942" y="911073"/>
                  <a:pt x="12820" y="44948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32144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8993949-BCE0-AE8B-6F87-D7717CB43ACF}"/>
              </a:ext>
            </a:extLst>
          </p:cNvPr>
          <p:cNvSpPr txBox="1"/>
          <p:nvPr/>
        </p:nvSpPr>
        <p:spPr>
          <a:xfrm>
            <a:off x="416985" y="6270217"/>
            <a:ext cx="53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Number of jets’ distribution in the discriminant values.</a:t>
            </a:r>
            <a:endParaRPr lang="pt-PT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D222A42-7BED-B7BB-59F0-92B0E158EF3A}"/>
              </a:ext>
            </a:extLst>
          </p:cNvPr>
          <p:cNvSpPr txBox="1"/>
          <p:nvPr/>
        </p:nvSpPr>
        <p:spPr>
          <a:xfrm>
            <a:off x="6459439" y="6270217"/>
            <a:ext cx="53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Discriminant ‘threshold’ value as a function of </a:t>
            </a:r>
            <a:r>
              <a:rPr lang="el-GR" b="0" i="0" dirty="0">
                <a:effectLst/>
                <a:latin typeface="Times New Roman" panose="02020603050405020304" pitchFamily="18" charset="0"/>
              </a:rPr>
              <a:t>ε</a:t>
            </a:r>
            <a:r>
              <a:rPr lang="pt-PT" b="0" i="0" baseline="-25000" dirty="0">
                <a:effectLst/>
                <a:latin typeface="Times New Roman" panose="02020603050405020304" pitchFamily="18" charset="0"/>
              </a:rPr>
              <a:t>b</a:t>
            </a:r>
            <a:r>
              <a:rPr lang="pt-PT" b="0" i="0" dirty="0">
                <a:effectLst/>
                <a:latin typeface="Times New Roman" panose="02020603050405020304" pitchFamily="18" charset="0"/>
              </a:rPr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4009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7DDCE5-216D-1B78-6FF5-54348130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44726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Results: Example - All LLTs case (cont.)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B342E75-4293-479A-7663-AAC29697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17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383F3F-18CF-4F79-8A59-C8A0A9FE3DEB}" type="datetime1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6/29/2022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1D82698-11F4-02D0-BBEA-C9D8776B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9DDD68-1951-49B6-951B-36FD7B5BCC9C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Marcador de Posição de Conteúdo 45">
            <a:extLst>
              <a:ext uri="{FF2B5EF4-FFF2-40B4-BE49-F238E27FC236}">
                <a16:creationId xmlns:a16="http://schemas.microsoft.com/office/drawing/2014/main" id="{D0447104-9676-6922-E403-2C138B7DD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95" y="592575"/>
            <a:ext cx="4394444" cy="2929629"/>
          </a:xfrm>
          <a:ln>
            <a:noFill/>
          </a:ln>
        </p:spPr>
      </p:pic>
      <p:pic>
        <p:nvPicPr>
          <p:cNvPr id="48" name="Imagem 47" descr="Uma imagem com texto&#10;&#10;Descrição gerada automaticamente">
            <a:extLst>
              <a:ext uri="{FF2B5EF4-FFF2-40B4-BE49-F238E27FC236}">
                <a16:creationId xmlns:a16="http://schemas.microsoft.com/office/drawing/2014/main" id="{B85395B2-77C2-73A4-7DB5-D47C38994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621" y="592575"/>
            <a:ext cx="4395600" cy="2930400"/>
          </a:xfrm>
          <a:prstGeom prst="rect">
            <a:avLst/>
          </a:prstGeom>
          <a:ln>
            <a:noFill/>
          </a:ln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54912E78-F6E5-7AB8-AF66-078D4EC7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95" y="3335025"/>
            <a:ext cx="4395600" cy="2930400"/>
          </a:xfrm>
          <a:prstGeom prst="rect">
            <a:avLst/>
          </a:prstGeom>
          <a:ln>
            <a:noFill/>
          </a:ln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556F475B-C399-27D4-A4FA-FFFDCA14A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34" y="3335025"/>
            <a:ext cx="4395600" cy="2930400"/>
          </a:xfrm>
          <a:prstGeom prst="rect">
            <a:avLst/>
          </a:prstGeom>
          <a:ln>
            <a:noFill/>
          </a:ln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55A23EB5-2CEC-A679-9FB5-F5A0EC23822B}"/>
              </a:ext>
            </a:extLst>
          </p:cNvPr>
          <p:cNvSpPr/>
          <p:nvPr/>
        </p:nvSpPr>
        <p:spPr>
          <a:xfrm>
            <a:off x="3675888" y="4090416"/>
            <a:ext cx="390142" cy="146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D87DCDDD-01FD-F032-076B-3456DD3FD7F9}"/>
              </a:ext>
            </a:extLst>
          </p:cNvPr>
          <p:cNvSpPr/>
          <p:nvPr/>
        </p:nvSpPr>
        <p:spPr>
          <a:xfrm>
            <a:off x="3807595" y="625683"/>
            <a:ext cx="8202039" cy="5730667"/>
          </a:xfrm>
          <a:custGeom>
            <a:avLst/>
            <a:gdLst>
              <a:gd name="connsiteX0" fmla="*/ 0 w 8202039"/>
              <a:gd name="connsiteY0" fmla="*/ 0 h 5730667"/>
              <a:gd name="connsiteX1" fmla="*/ 683503 w 8202039"/>
              <a:gd name="connsiteY1" fmla="*/ 0 h 5730667"/>
              <a:gd name="connsiteX2" fmla="*/ 1120945 w 8202039"/>
              <a:gd name="connsiteY2" fmla="*/ 0 h 5730667"/>
              <a:gd name="connsiteX3" fmla="*/ 1558387 w 8202039"/>
              <a:gd name="connsiteY3" fmla="*/ 0 h 5730667"/>
              <a:gd name="connsiteX4" fmla="*/ 2159870 w 8202039"/>
              <a:gd name="connsiteY4" fmla="*/ 0 h 5730667"/>
              <a:gd name="connsiteX5" fmla="*/ 2843374 w 8202039"/>
              <a:gd name="connsiteY5" fmla="*/ 0 h 5730667"/>
              <a:gd name="connsiteX6" fmla="*/ 3526877 w 8202039"/>
              <a:gd name="connsiteY6" fmla="*/ 0 h 5730667"/>
              <a:gd name="connsiteX7" fmla="*/ 4292400 w 8202039"/>
              <a:gd name="connsiteY7" fmla="*/ 0 h 5730667"/>
              <a:gd name="connsiteX8" fmla="*/ 5139944 w 8202039"/>
              <a:gd name="connsiteY8" fmla="*/ 0 h 5730667"/>
              <a:gd name="connsiteX9" fmla="*/ 5823448 w 8202039"/>
              <a:gd name="connsiteY9" fmla="*/ 0 h 5730667"/>
              <a:gd name="connsiteX10" fmla="*/ 6260890 w 8202039"/>
              <a:gd name="connsiteY10" fmla="*/ 0 h 5730667"/>
              <a:gd name="connsiteX11" fmla="*/ 7026413 w 8202039"/>
              <a:gd name="connsiteY11" fmla="*/ 0 h 5730667"/>
              <a:gd name="connsiteX12" fmla="*/ 8202039 w 8202039"/>
              <a:gd name="connsiteY12" fmla="*/ 0 h 5730667"/>
              <a:gd name="connsiteX13" fmla="*/ 8202039 w 8202039"/>
              <a:gd name="connsiteY13" fmla="*/ 522127 h 5730667"/>
              <a:gd name="connsiteX14" fmla="*/ 8202039 w 8202039"/>
              <a:gd name="connsiteY14" fmla="*/ 1158868 h 5730667"/>
              <a:gd name="connsiteX15" fmla="*/ 8202039 w 8202039"/>
              <a:gd name="connsiteY15" fmla="*/ 1910222 h 5730667"/>
              <a:gd name="connsiteX16" fmla="*/ 8202039 w 8202039"/>
              <a:gd name="connsiteY16" fmla="*/ 2546963 h 5730667"/>
              <a:gd name="connsiteX17" fmla="*/ 8202039 w 8202039"/>
              <a:gd name="connsiteY17" fmla="*/ 3241011 h 5730667"/>
              <a:gd name="connsiteX18" fmla="*/ 8202039 w 8202039"/>
              <a:gd name="connsiteY18" fmla="*/ 3705831 h 5730667"/>
              <a:gd name="connsiteX19" fmla="*/ 8202039 w 8202039"/>
              <a:gd name="connsiteY19" fmla="*/ 4170652 h 5730667"/>
              <a:gd name="connsiteX20" fmla="*/ 8202039 w 8202039"/>
              <a:gd name="connsiteY20" fmla="*/ 4864700 h 5730667"/>
              <a:gd name="connsiteX21" fmla="*/ 8202039 w 8202039"/>
              <a:gd name="connsiteY21" fmla="*/ 5730667 h 5730667"/>
              <a:gd name="connsiteX22" fmla="*/ 7518536 w 8202039"/>
              <a:gd name="connsiteY22" fmla="*/ 5730667 h 5730667"/>
              <a:gd name="connsiteX23" fmla="*/ 6753012 w 8202039"/>
              <a:gd name="connsiteY23" fmla="*/ 5730667 h 5730667"/>
              <a:gd name="connsiteX24" fmla="*/ 6315570 w 8202039"/>
              <a:gd name="connsiteY24" fmla="*/ 5730667 h 5730667"/>
              <a:gd name="connsiteX25" fmla="*/ 5468026 w 8202039"/>
              <a:gd name="connsiteY25" fmla="*/ 5730667 h 5730667"/>
              <a:gd name="connsiteX26" fmla="*/ 5030584 w 8202039"/>
              <a:gd name="connsiteY26" fmla="*/ 5730667 h 5730667"/>
              <a:gd name="connsiteX27" fmla="*/ 4429101 w 8202039"/>
              <a:gd name="connsiteY27" fmla="*/ 5730667 h 5730667"/>
              <a:gd name="connsiteX28" fmla="*/ 3909639 w 8202039"/>
              <a:gd name="connsiteY28" fmla="*/ 5730667 h 5730667"/>
              <a:gd name="connsiteX29" fmla="*/ 3390176 w 8202039"/>
              <a:gd name="connsiteY29" fmla="*/ 5730667 h 5730667"/>
              <a:gd name="connsiteX30" fmla="*/ 2624652 w 8202039"/>
              <a:gd name="connsiteY30" fmla="*/ 5730667 h 5730667"/>
              <a:gd name="connsiteX31" fmla="*/ 2187210 w 8202039"/>
              <a:gd name="connsiteY31" fmla="*/ 5730667 h 5730667"/>
              <a:gd name="connsiteX32" fmla="*/ 1749768 w 8202039"/>
              <a:gd name="connsiteY32" fmla="*/ 5730667 h 5730667"/>
              <a:gd name="connsiteX33" fmla="*/ 902224 w 8202039"/>
              <a:gd name="connsiteY33" fmla="*/ 5730667 h 5730667"/>
              <a:gd name="connsiteX34" fmla="*/ 0 w 8202039"/>
              <a:gd name="connsiteY34" fmla="*/ 5730667 h 5730667"/>
              <a:gd name="connsiteX35" fmla="*/ 0 w 8202039"/>
              <a:gd name="connsiteY35" fmla="*/ 4979313 h 5730667"/>
              <a:gd name="connsiteX36" fmla="*/ 0 w 8202039"/>
              <a:gd name="connsiteY36" fmla="*/ 4514492 h 5730667"/>
              <a:gd name="connsiteX37" fmla="*/ 0 w 8202039"/>
              <a:gd name="connsiteY37" fmla="*/ 3763138 h 5730667"/>
              <a:gd name="connsiteX38" fmla="*/ 0 w 8202039"/>
              <a:gd name="connsiteY38" fmla="*/ 3069091 h 5730667"/>
              <a:gd name="connsiteX39" fmla="*/ 0 w 8202039"/>
              <a:gd name="connsiteY39" fmla="*/ 2317736 h 5730667"/>
              <a:gd name="connsiteX40" fmla="*/ 0 w 8202039"/>
              <a:gd name="connsiteY40" fmla="*/ 1852916 h 5730667"/>
              <a:gd name="connsiteX41" fmla="*/ 0 w 8202039"/>
              <a:gd name="connsiteY41" fmla="*/ 1388095 h 5730667"/>
              <a:gd name="connsiteX42" fmla="*/ 0 w 8202039"/>
              <a:gd name="connsiteY42" fmla="*/ 636741 h 5730667"/>
              <a:gd name="connsiteX43" fmla="*/ 0 w 8202039"/>
              <a:gd name="connsiteY43" fmla="*/ 0 h 573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202039" h="5730667" extrusionOk="0">
                <a:moveTo>
                  <a:pt x="0" y="0"/>
                </a:moveTo>
                <a:cubicBezTo>
                  <a:pt x="307925" y="8449"/>
                  <a:pt x="480199" y="-24566"/>
                  <a:pt x="683503" y="0"/>
                </a:cubicBezTo>
                <a:cubicBezTo>
                  <a:pt x="886807" y="24566"/>
                  <a:pt x="963698" y="18839"/>
                  <a:pt x="1120945" y="0"/>
                </a:cubicBezTo>
                <a:cubicBezTo>
                  <a:pt x="1278192" y="-18839"/>
                  <a:pt x="1393351" y="-14363"/>
                  <a:pt x="1558387" y="0"/>
                </a:cubicBezTo>
                <a:cubicBezTo>
                  <a:pt x="1723423" y="14363"/>
                  <a:pt x="1890123" y="5110"/>
                  <a:pt x="2159870" y="0"/>
                </a:cubicBezTo>
                <a:cubicBezTo>
                  <a:pt x="2429617" y="-5110"/>
                  <a:pt x="2562002" y="-7198"/>
                  <a:pt x="2843374" y="0"/>
                </a:cubicBezTo>
                <a:cubicBezTo>
                  <a:pt x="3124746" y="7198"/>
                  <a:pt x="3250422" y="5675"/>
                  <a:pt x="3526877" y="0"/>
                </a:cubicBezTo>
                <a:cubicBezTo>
                  <a:pt x="3803332" y="-5675"/>
                  <a:pt x="4088860" y="8517"/>
                  <a:pt x="4292400" y="0"/>
                </a:cubicBezTo>
                <a:cubicBezTo>
                  <a:pt x="4495940" y="-8517"/>
                  <a:pt x="4777250" y="-34025"/>
                  <a:pt x="5139944" y="0"/>
                </a:cubicBezTo>
                <a:cubicBezTo>
                  <a:pt x="5502638" y="34025"/>
                  <a:pt x="5673293" y="20030"/>
                  <a:pt x="5823448" y="0"/>
                </a:cubicBezTo>
                <a:cubicBezTo>
                  <a:pt x="5973603" y="-20030"/>
                  <a:pt x="6132444" y="17649"/>
                  <a:pt x="6260890" y="0"/>
                </a:cubicBezTo>
                <a:cubicBezTo>
                  <a:pt x="6389336" y="-17649"/>
                  <a:pt x="6851880" y="-26881"/>
                  <a:pt x="7026413" y="0"/>
                </a:cubicBezTo>
                <a:cubicBezTo>
                  <a:pt x="7200946" y="26881"/>
                  <a:pt x="7964647" y="54809"/>
                  <a:pt x="8202039" y="0"/>
                </a:cubicBezTo>
                <a:cubicBezTo>
                  <a:pt x="8198201" y="159821"/>
                  <a:pt x="8190772" y="376166"/>
                  <a:pt x="8202039" y="522127"/>
                </a:cubicBezTo>
                <a:cubicBezTo>
                  <a:pt x="8213306" y="668088"/>
                  <a:pt x="8221641" y="861674"/>
                  <a:pt x="8202039" y="1158868"/>
                </a:cubicBezTo>
                <a:cubicBezTo>
                  <a:pt x="8182437" y="1456062"/>
                  <a:pt x="8236708" y="1555575"/>
                  <a:pt x="8202039" y="1910222"/>
                </a:cubicBezTo>
                <a:cubicBezTo>
                  <a:pt x="8167370" y="2264869"/>
                  <a:pt x="8202342" y="2251593"/>
                  <a:pt x="8202039" y="2546963"/>
                </a:cubicBezTo>
                <a:cubicBezTo>
                  <a:pt x="8201736" y="2842333"/>
                  <a:pt x="8172692" y="2908449"/>
                  <a:pt x="8202039" y="3241011"/>
                </a:cubicBezTo>
                <a:cubicBezTo>
                  <a:pt x="8231386" y="3573573"/>
                  <a:pt x="8212737" y="3560484"/>
                  <a:pt x="8202039" y="3705831"/>
                </a:cubicBezTo>
                <a:cubicBezTo>
                  <a:pt x="8191341" y="3851178"/>
                  <a:pt x="8211378" y="4009682"/>
                  <a:pt x="8202039" y="4170652"/>
                </a:cubicBezTo>
                <a:cubicBezTo>
                  <a:pt x="8192700" y="4331622"/>
                  <a:pt x="8228092" y="4576992"/>
                  <a:pt x="8202039" y="4864700"/>
                </a:cubicBezTo>
                <a:cubicBezTo>
                  <a:pt x="8175986" y="5152408"/>
                  <a:pt x="8183113" y="5346381"/>
                  <a:pt x="8202039" y="5730667"/>
                </a:cubicBezTo>
                <a:cubicBezTo>
                  <a:pt x="8003006" y="5728501"/>
                  <a:pt x="7709678" y="5738210"/>
                  <a:pt x="7518536" y="5730667"/>
                </a:cubicBezTo>
                <a:cubicBezTo>
                  <a:pt x="7327394" y="5723124"/>
                  <a:pt x="7131136" y="5748564"/>
                  <a:pt x="6753012" y="5730667"/>
                </a:cubicBezTo>
                <a:cubicBezTo>
                  <a:pt x="6374888" y="5712770"/>
                  <a:pt x="6414208" y="5709471"/>
                  <a:pt x="6315570" y="5730667"/>
                </a:cubicBezTo>
                <a:cubicBezTo>
                  <a:pt x="6216932" y="5751863"/>
                  <a:pt x="5812538" y="5744787"/>
                  <a:pt x="5468026" y="5730667"/>
                </a:cubicBezTo>
                <a:cubicBezTo>
                  <a:pt x="5123514" y="5716547"/>
                  <a:pt x="5160652" y="5723828"/>
                  <a:pt x="5030584" y="5730667"/>
                </a:cubicBezTo>
                <a:cubicBezTo>
                  <a:pt x="4900516" y="5737506"/>
                  <a:pt x="4642644" y="5711778"/>
                  <a:pt x="4429101" y="5730667"/>
                </a:cubicBezTo>
                <a:cubicBezTo>
                  <a:pt x="4215558" y="5749556"/>
                  <a:pt x="4118215" y="5754009"/>
                  <a:pt x="3909639" y="5730667"/>
                </a:cubicBezTo>
                <a:cubicBezTo>
                  <a:pt x="3701063" y="5707325"/>
                  <a:pt x="3522162" y="5735966"/>
                  <a:pt x="3390176" y="5730667"/>
                </a:cubicBezTo>
                <a:cubicBezTo>
                  <a:pt x="3258190" y="5725368"/>
                  <a:pt x="2916807" y="5729779"/>
                  <a:pt x="2624652" y="5730667"/>
                </a:cubicBezTo>
                <a:cubicBezTo>
                  <a:pt x="2332497" y="5731555"/>
                  <a:pt x="2279770" y="5724395"/>
                  <a:pt x="2187210" y="5730667"/>
                </a:cubicBezTo>
                <a:cubicBezTo>
                  <a:pt x="2094650" y="5736939"/>
                  <a:pt x="1857882" y="5747244"/>
                  <a:pt x="1749768" y="5730667"/>
                </a:cubicBezTo>
                <a:cubicBezTo>
                  <a:pt x="1641654" y="5714090"/>
                  <a:pt x="1302957" y="5735419"/>
                  <a:pt x="902224" y="5730667"/>
                </a:cubicBezTo>
                <a:cubicBezTo>
                  <a:pt x="501491" y="5725915"/>
                  <a:pt x="374358" y="5751970"/>
                  <a:pt x="0" y="5730667"/>
                </a:cubicBezTo>
                <a:cubicBezTo>
                  <a:pt x="16916" y="5404153"/>
                  <a:pt x="-7975" y="5174756"/>
                  <a:pt x="0" y="4979313"/>
                </a:cubicBezTo>
                <a:cubicBezTo>
                  <a:pt x="7975" y="4783870"/>
                  <a:pt x="8153" y="4695342"/>
                  <a:pt x="0" y="4514492"/>
                </a:cubicBezTo>
                <a:cubicBezTo>
                  <a:pt x="-8153" y="4333642"/>
                  <a:pt x="-7562" y="3940938"/>
                  <a:pt x="0" y="3763138"/>
                </a:cubicBezTo>
                <a:cubicBezTo>
                  <a:pt x="7562" y="3585338"/>
                  <a:pt x="-20663" y="3397550"/>
                  <a:pt x="0" y="3069091"/>
                </a:cubicBezTo>
                <a:cubicBezTo>
                  <a:pt x="20663" y="2740632"/>
                  <a:pt x="15881" y="2685217"/>
                  <a:pt x="0" y="2317736"/>
                </a:cubicBezTo>
                <a:cubicBezTo>
                  <a:pt x="-15881" y="1950256"/>
                  <a:pt x="5282" y="2067959"/>
                  <a:pt x="0" y="1852916"/>
                </a:cubicBezTo>
                <a:cubicBezTo>
                  <a:pt x="-5282" y="1637873"/>
                  <a:pt x="-1387" y="1616289"/>
                  <a:pt x="0" y="1388095"/>
                </a:cubicBezTo>
                <a:cubicBezTo>
                  <a:pt x="1387" y="1159901"/>
                  <a:pt x="36239" y="837684"/>
                  <a:pt x="0" y="636741"/>
                </a:cubicBezTo>
                <a:cubicBezTo>
                  <a:pt x="-36239" y="435798"/>
                  <a:pt x="9007" y="263910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28809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B99995D-EE7F-D76C-7E9B-3C064B43228A}"/>
              </a:ext>
            </a:extLst>
          </p:cNvPr>
          <p:cNvSpPr txBox="1"/>
          <p:nvPr/>
        </p:nvSpPr>
        <p:spPr>
          <a:xfrm>
            <a:off x="5199147" y="587322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u="sng" dirty="0"/>
              <a:t>Losses</a:t>
            </a:r>
            <a:r>
              <a:rPr lang="pt-PT" sz="1600" dirty="0"/>
              <a:t> per epoch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830293BE-D60C-11A6-4422-BF2C9B645BC7}"/>
              </a:ext>
            </a:extLst>
          </p:cNvPr>
          <p:cNvSpPr txBox="1"/>
          <p:nvPr/>
        </p:nvSpPr>
        <p:spPr>
          <a:xfrm>
            <a:off x="8821041" y="602711"/>
            <a:ext cx="1934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u="sng" dirty="0"/>
              <a:t>Rejections</a:t>
            </a:r>
            <a:r>
              <a:rPr lang="pt-PT" sz="1600" dirty="0"/>
              <a:t> per epoch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61A07482-5C5B-38D4-5785-70CA60C0DAB9}"/>
              </a:ext>
            </a:extLst>
          </p:cNvPr>
          <p:cNvSpPr/>
          <p:nvPr/>
        </p:nvSpPr>
        <p:spPr>
          <a:xfrm>
            <a:off x="6045993" y="3511160"/>
            <a:ext cx="100013" cy="113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7510E84-DFBC-F84F-ED32-8FD5D7BB14B9}"/>
              </a:ext>
            </a:extLst>
          </p:cNvPr>
          <p:cNvSpPr/>
          <p:nvPr/>
        </p:nvSpPr>
        <p:spPr>
          <a:xfrm>
            <a:off x="10259060" y="3521428"/>
            <a:ext cx="1573768" cy="128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PT" sz="900" dirty="0">
              <a:solidFill>
                <a:schemeClr val="tx1"/>
              </a:solidFill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93CCAE6-8D6D-E3A3-9D4C-416C92DAC149}"/>
              </a:ext>
            </a:extLst>
          </p:cNvPr>
          <p:cNvSpPr txBox="1"/>
          <p:nvPr/>
        </p:nvSpPr>
        <p:spPr>
          <a:xfrm>
            <a:off x="10179883" y="3447235"/>
            <a:ext cx="843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b="1" dirty="0">
                <a:solidFill>
                  <a:schemeClr val="tx1"/>
                </a:solidFill>
              </a:rPr>
              <a:t>(ATLAS)</a:t>
            </a:r>
          </a:p>
        </p:txBody>
      </p:sp>
    </p:spTree>
    <p:extLst>
      <p:ext uri="{BB962C8B-B14F-4D97-AF65-F5344CB8AC3E}">
        <p14:creationId xmlns:p14="http://schemas.microsoft.com/office/powerpoint/2010/main" val="336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2661</TotalTime>
  <Words>757</Words>
  <Application>Microsoft Office PowerPoint</Application>
  <PresentationFormat>Ecrã Panorâmico</PresentationFormat>
  <Paragraphs>186</Paragraphs>
  <Slides>19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Verdana</vt:lpstr>
      <vt:lpstr>Tema do Office</vt:lpstr>
      <vt:lpstr>Deep Neural Networks applications in experimental physics data analysis</vt:lpstr>
      <vt:lpstr>Index</vt:lpstr>
      <vt:lpstr>Motivation: The quark-gluon-plasma</vt:lpstr>
      <vt:lpstr>Motivation: Jets and b-jets</vt:lpstr>
      <vt:lpstr>Motivation: b-jets and b-tagging</vt:lpstr>
      <vt:lpstr>How to tag b-jets: Low-level taggers (LLTs)</vt:lpstr>
      <vt:lpstr>How to tag b-jets: High-level taggers – DL1</vt:lpstr>
      <vt:lpstr>Results: Example - All LLTs case</vt:lpstr>
      <vt:lpstr>Results: Example - All LLTs case (cont.)</vt:lpstr>
      <vt:lpstr>Results : Comparison - ROC curves</vt:lpstr>
      <vt:lpstr>Results : Comparison - ROC curves</vt:lpstr>
      <vt:lpstr>Results : Comparison - ROC curves</vt:lpstr>
      <vt:lpstr>Conclusions</vt:lpstr>
      <vt:lpstr>Back-up slides: More ROC curves</vt:lpstr>
      <vt:lpstr>Results: ROC curves (ATLAS convention)</vt:lpstr>
      <vt:lpstr>The Standard Model</vt:lpstr>
      <vt:lpstr>pT distributions</vt:lpstr>
      <vt:lpstr>QGP Formation</vt:lpstr>
      <vt:lpstr>QGP 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Networks applications in experimental physics data analysis</dc:title>
  <dc:creator>Afonso Sequeira Azenha</dc:creator>
  <cp:lastModifiedBy>Afonso Sequeira Azenha</cp:lastModifiedBy>
  <cp:revision>22</cp:revision>
  <dcterms:created xsi:type="dcterms:W3CDTF">2022-06-24T11:33:35Z</dcterms:created>
  <dcterms:modified xsi:type="dcterms:W3CDTF">2022-06-29T15:27:46Z</dcterms:modified>
</cp:coreProperties>
</file>